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374" r:id="rId2"/>
    <p:sldId id="373" r:id="rId3"/>
    <p:sldId id="380" r:id="rId4"/>
    <p:sldId id="382" r:id="rId5"/>
    <p:sldId id="290" r:id="rId6"/>
    <p:sldId id="291" r:id="rId7"/>
    <p:sldId id="381" r:id="rId8"/>
    <p:sldId id="379" r:id="rId9"/>
    <p:sldId id="358" r:id="rId10"/>
    <p:sldId id="292" r:id="rId11"/>
    <p:sldId id="391" r:id="rId12"/>
    <p:sldId id="293" r:id="rId13"/>
    <p:sldId id="324" r:id="rId14"/>
    <p:sldId id="368" r:id="rId15"/>
    <p:sldId id="325" r:id="rId16"/>
    <p:sldId id="326" r:id="rId17"/>
    <p:sldId id="327" r:id="rId18"/>
    <p:sldId id="383" r:id="rId19"/>
    <p:sldId id="384" r:id="rId20"/>
    <p:sldId id="369" r:id="rId21"/>
    <p:sldId id="328" r:id="rId22"/>
    <p:sldId id="377" r:id="rId23"/>
    <p:sldId id="370" r:id="rId24"/>
    <p:sldId id="329" r:id="rId25"/>
    <p:sldId id="330" r:id="rId26"/>
    <p:sldId id="331" r:id="rId27"/>
    <p:sldId id="385" r:id="rId28"/>
    <p:sldId id="388" r:id="rId29"/>
    <p:sldId id="386" r:id="rId30"/>
    <p:sldId id="333" r:id="rId31"/>
    <p:sldId id="387" r:id="rId32"/>
    <p:sldId id="378" r:id="rId33"/>
    <p:sldId id="334" r:id="rId34"/>
    <p:sldId id="335" r:id="rId35"/>
    <p:sldId id="392" r:id="rId36"/>
    <p:sldId id="389" r:id="rId37"/>
    <p:sldId id="294" r:id="rId38"/>
    <p:sldId id="296" r:id="rId39"/>
    <p:sldId id="297" r:id="rId40"/>
    <p:sldId id="298" r:id="rId41"/>
    <p:sldId id="299" r:id="rId42"/>
    <p:sldId id="300" r:id="rId43"/>
    <p:sldId id="301" r:id="rId44"/>
    <p:sldId id="302" r:id="rId45"/>
    <p:sldId id="303" r:id="rId46"/>
    <p:sldId id="390" r:id="rId47"/>
    <p:sldId id="323" r:id="rId48"/>
    <p:sldId id="306" r:id="rId49"/>
    <p:sldId id="367" r:id="rId50"/>
    <p:sldId id="37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3" d="100"/>
          <a:sy n="73" d="100"/>
        </p:scale>
        <p:origin x="60" y="3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6AEAEA-0078-433D-9B04-A04D5CE60F2D}" type="datetimeFigureOut">
              <a:rPr lang="nl-BE" smtClean="0"/>
              <a:t>4/04/2017</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A55E5-34C0-4DC6-817E-B71CBFD4FCF3}" type="slidenum">
              <a:rPr lang="nl-BE" smtClean="0"/>
              <a:t>‹nr.›</a:t>
            </a:fld>
            <a:endParaRPr lang="nl-BE"/>
          </a:p>
        </p:txBody>
      </p:sp>
    </p:spTree>
    <p:extLst>
      <p:ext uri="{BB962C8B-B14F-4D97-AF65-F5344CB8AC3E}">
        <p14:creationId xmlns:p14="http://schemas.microsoft.com/office/powerpoint/2010/main" val="2340008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5D08B65A-D8C8-4FF9-98AE-7181A8BF1C15}" type="slidenum">
              <a:rPr lang="nl-BE" smtClean="0"/>
              <a:t>1</a:t>
            </a:fld>
            <a:endParaRPr lang="nl-BE"/>
          </a:p>
        </p:txBody>
      </p:sp>
    </p:spTree>
    <p:extLst>
      <p:ext uri="{BB962C8B-B14F-4D97-AF65-F5344CB8AC3E}">
        <p14:creationId xmlns:p14="http://schemas.microsoft.com/office/powerpoint/2010/main" val="400278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5D08B65A-D8C8-4FF9-98AE-7181A8BF1C15}" type="slidenum">
              <a:rPr lang="nl-BE" smtClean="0"/>
              <a:t>50</a:t>
            </a:fld>
            <a:endParaRPr lang="nl-BE"/>
          </a:p>
        </p:txBody>
      </p:sp>
    </p:spTree>
    <p:extLst>
      <p:ext uri="{BB962C8B-B14F-4D97-AF65-F5344CB8AC3E}">
        <p14:creationId xmlns:p14="http://schemas.microsoft.com/office/powerpoint/2010/main" val="1378503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‹nr.›</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4/4/2017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ww.businessdictionary.com/definition/critical-path.html" TargetMode="External"/><Relationship Id="rId2" Type="http://schemas.openxmlformats.org/officeDocument/2006/relationships/hyperlink" Target="http://www.businessdictionary.com/definition/path.html" TargetMode="External"/><Relationship Id="rId1" Type="http://schemas.openxmlformats.org/officeDocument/2006/relationships/slideLayout" Target="../slideLayouts/slideLayout2.xml"/><Relationship Id="rId4" Type="http://schemas.openxmlformats.org/officeDocument/2006/relationships/hyperlink" Target="http://www.businessdictionary.com/definition/activity.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046034" y="5263121"/>
            <a:ext cx="7772400" cy="573688"/>
          </a:xfrm>
        </p:spPr>
        <p:txBody>
          <a:bodyPr>
            <a:normAutofit fontScale="90000"/>
          </a:bodyPr>
          <a:lstStyle/>
          <a:p>
            <a:r>
              <a:rPr lang="nl-BE" dirty="0" smtClean="0">
                <a:solidFill>
                  <a:schemeClr val="accent1"/>
                </a:solidFill>
                <a:latin typeface="Berlin Sans FB" panose="020E0602020502020306" pitchFamily="34" charset="0"/>
                <a:cs typeface="Aharoni" panose="02010803020104030203" pitchFamily="2" charset="-79"/>
              </a:rPr>
              <a:t>Project management</a:t>
            </a:r>
            <a:br>
              <a:rPr lang="nl-BE" dirty="0" smtClean="0">
                <a:solidFill>
                  <a:schemeClr val="accent1"/>
                </a:solidFill>
                <a:latin typeface="Berlin Sans FB" panose="020E0602020502020306" pitchFamily="34" charset="0"/>
                <a:cs typeface="Aharoni" panose="02010803020104030203" pitchFamily="2" charset="-79"/>
              </a:rPr>
            </a:br>
            <a:r>
              <a:rPr lang="nl-BE" sz="3100" dirty="0" err="1" smtClean="0">
                <a:solidFill>
                  <a:schemeClr val="accent1"/>
                </a:solidFill>
                <a:latin typeface="Berlin Sans FB" panose="020E0602020502020306" pitchFamily="34" charset="0"/>
                <a:cs typeface="Aharoni" panose="02010803020104030203" pitchFamily="2" charset="-79"/>
              </a:rPr>
              <a:t>lesson</a:t>
            </a:r>
            <a:r>
              <a:rPr lang="nl-BE" sz="3100" dirty="0" smtClean="0">
                <a:solidFill>
                  <a:schemeClr val="accent1"/>
                </a:solidFill>
                <a:latin typeface="Berlin Sans FB" panose="020E0602020502020306" pitchFamily="34" charset="0"/>
                <a:cs typeface="Aharoni" panose="02010803020104030203" pitchFamily="2" charset="-79"/>
              </a:rPr>
              <a:t> 02 – </a:t>
            </a:r>
            <a:r>
              <a:rPr lang="nl-BE" sz="3100" dirty="0" err="1" smtClean="0">
                <a:solidFill>
                  <a:schemeClr val="accent1"/>
                </a:solidFill>
                <a:latin typeface="Berlin Sans FB" panose="020E0602020502020306" pitchFamily="34" charset="0"/>
                <a:cs typeface="Aharoni" panose="02010803020104030203" pitchFamily="2" charset="-79"/>
              </a:rPr>
              <a:t>Leading</a:t>
            </a:r>
            <a:r>
              <a:rPr lang="nl-BE" sz="3100" dirty="0" smtClean="0">
                <a:solidFill>
                  <a:schemeClr val="accent1"/>
                </a:solidFill>
                <a:latin typeface="Berlin Sans FB" panose="020E0602020502020306" pitchFamily="34" charset="0"/>
                <a:cs typeface="Aharoni" panose="02010803020104030203" pitchFamily="2" charset="-79"/>
              </a:rPr>
              <a:t> </a:t>
            </a:r>
            <a:r>
              <a:rPr lang="nl-BE" sz="3100" dirty="0" err="1" smtClean="0">
                <a:solidFill>
                  <a:schemeClr val="accent1"/>
                </a:solidFill>
                <a:latin typeface="Berlin Sans FB" panose="020E0602020502020306" pitchFamily="34" charset="0"/>
                <a:cs typeface="Aharoni" panose="02010803020104030203" pitchFamily="2" charset="-79"/>
              </a:rPr>
              <a:t>projects</a:t>
            </a:r>
            <a:r>
              <a:rPr lang="nl-BE" sz="3100" dirty="0" smtClean="0">
                <a:solidFill>
                  <a:schemeClr val="accent1"/>
                </a:solidFill>
                <a:latin typeface="Berlin Sans FB" panose="020E0602020502020306" pitchFamily="34" charset="0"/>
                <a:cs typeface="Aharoni" panose="02010803020104030203" pitchFamily="2" charset="-79"/>
              </a:rPr>
              <a:t/>
            </a:r>
            <a:br>
              <a:rPr lang="nl-BE" sz="3100" dirty="0" smtClean="0">
                <a:solidFill>
                  <a:schemeClr val="accent1"/>
                </a:solidFill>
                <a:latin typeface="Berlin Sans FB" panose="020E0602020502020306" pitchFamily="34" charset="0"/>
                <a:cs typeface="Aharoni" panose="02010803020104030203" pitchFamily="2" charset="-79"/>
              </a:rPr>
            </a:br>
            <a:r>
              <a:rPr lang="nl-BE" sz="1800" dirty="0" err="1" smtClean="0">
                <a:solidFill>
                  <a:schemeClr val="tx1"/>
                </a:solidFill>
                <a:latin typeface="Berlin Sans FB" panose="020E0602020502020306" pitchFamily="34" charset="0"/>
                <a:cs typeface="Aharoni" panose="02010803020104030203" pitchFamily="2" charset="-79"/>
              </a:rPr>
              <a:t>reference</a:t>
            </a:r>
            <a:r>
              <a:rPr lang="nl-BE" sz="1800" dirty="0" smtClean="0">
                <a:solidFill>
                  <a:schemeClr val="tx1"/>
                </a:solidFill>
                <a:latin typeface="Berlin Sans FB" panose="020E0602020502020306" pitchFamily="34" charset="0"/>
                <a:cs typeface="Aharoni" panose="02010803020104030203" pitchFamily="2" charset="-79"/>
              </a:rPr>
              <a:t>: pmi.org – PMBOK 5th </a:t>
            </a:r>
            <a:r>
              <a:rPr lang="nl-BE" sz="1800" dirty="0" err="1" smtClean="0">
                <a:solidFill>
                  <a:schemeClr val="tx1"/>
                </a:solidFill>
                <a:latin typeface="Berlin Sans FB" panose="020E0602020502020306" pitchFamily="34" charset="0"/>
                <a:cs typeface="Aharoni" panose="02010803020104030203" pitchFamily="2" charset="-79"/>
              </a:rPr>
              <a:t>edition</a:t>
            </a:r>
            <a:endParaRPr lang="nl-BE" sz="1800" dirty="0">
              <a:solidFill>
                <a:schemeClr val="tx1"/>
              </a:solidFill>
              <a:latin typeface="Berlin Sans FB" panose="020E0602020502020306" pitchFamily="34" charset="0"/>
              <a:cs typeface="Aharoni" panose="02010803020104030203" pitchFamily="2" charset="-79"/>
            </a:endParaRPr>
          </a:p>
        </p:txBody>
      </p:sp>
      <p:sp>
        <p:nvSpPr>
          <p:cNvPr id="5" name="Rechthoek 4"/>
          <p:cNvSpPr/>
          <p:nvPr/>
        </p:nvSpPr>
        <p:spPr>
          <a:xfrm>
            <a:off x="1524000" y="0"/>
            <a:ext cx="9144000" cy="4437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600" b="1" dirty="0" err="1"/>
              <a:t>HoGent</a:t>
            </a:r>
            <a:r>
              <a:rPr lang="nl-BE" dirty="0"/>
              <a:t/>
            </a:r>
            <a:br>
              <a:rPr lang="nl-BE" dirty="0"/>
            </a:br>
            <a:r>
              <a:rPr lang="nl-BE" sz="2800" dirty="0"/>
              <a:t>Bedrijf en Organisatie</a:t>
            </a:r>
            <a:endParaRPr lang="nl-BE" dirty="0"/>
          </a:p>
        </p:txBody>
      </p:sp>
      <p:sp>
        <p:nvSpPr>
          <p:cNvPr id="4" name="Subtitle 2"/>
          <p:cNvSpPr>
            <a:spLocks noGrp="1"/>
          </p:cNvSpPr>
          <p:nvPr>
            <p:ph type="subTitle" idx="1"/>
          </p:nvPr>
        </p:nvSpPr>
        <p:spPr>
          <a:xfrm>
            <a:off x="2033155" y="5866393"/>
            <a:ext cx="8915399" cy="898090"/>
          </a:xfrm>
        </p:spPr>
        <p:txBody>
          <a:bodyPr>
            <a:normAutofit/>
          </a:bodyPr>
          <a:lstStyle/>
          <a:p>
            <a:r>
              <a:rPr lang="nl-BE" dirty="0" smtClean="0"/>
              <a:t>Guy </a:t>
            </a:r>
            <a:r>
              <a:rPr lang="nl-BE" dirty="0" err="1" smtClean="0"/>
              <a:t>Dekoning</a:t>
            </a:r>
            <a:endParaRPr lang="nl-BE" dirty="0" smtClean="0"/>
          </a:p>
          <a:p>
            <a:r>
              <a:rPr lang="nl-BE" dirty="0" smtClean="0"/>
              <a:t>Academiejaar 2016-2017</a:t>
            </a:r>
          </a:p>
        </p:txBody>
      </p:sp>
    </p:spTree>
    <p:extLst>
      <p:ext uri="{BB962C8B-B14F-4D97-AF65-F5344CB8AC3E}">
        <p14:creationId xmlns:p14="http://schemas.microsoft.com/office/powerpoint/2010/main" val="42479938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876" y="1655228"/>
            <a:ext cx="9229002" cy="4727863"/>
          </a:xfrm>
        </p:spPr>
        <p:txBody>
          <a:bodyPr>
            <a:normAutofit/>
          </a:bodyPr>
          <a:lstStyle/>
          <a:p>
            <a:r>
              <a:rPr lang="en-US" dirty="0" smtClean="0">
                <a:solidFill>
                  <a:schemeClr val="tx1"/>
                </a:solidFill>
                <a:sym typeface="Wingdings" panose="05000000000000000000" pitchFamily="2" charset="2"/>
              </a:rPr>
              <a:t>Deliverables of the planning phase (project plan)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77-81</a:t>
            </a:r>
          </a:p>
          <a:p>
            <a:endParaRPr lang="en-US" dirty="0" smtClean="0">
              <a:solidFill>
                <a:schemeClr val="tx1"/>
              </a:solidFill>
              <a:sym typeface="Wingdings" panose="05000000000000000000" pitchFamily="2" charset="2"/>
            </a:endParaRPr>
          </a:p>
          <a:p>
            <a:pPr>
              <a:buFont typeface="+mj-lt"/>
              <a:buAutoNum type="arabicPeriod" startAt="2"/>
            </a:pPr>
            <a:r>
              <a:rPr lang="en-US" sz="1700" u="sng" dirty="0" smtClean="0">
                <a:solidFill>
                  <a:schemeClr val="tx1"/>
                </a:solidFill>
                <a:sym typeface="Wingdings" panose="05000000000000000000" pitchFamily="2" charset="2"/>
              </a:rPr>
              <a:t>WBS</a:t>
            </a:r>
            <a:r>
              <a:rPr lang="en-US" dirty="0" smtClean="0">
                <a:solidFill>
                  <a:schemeClr val="tx1"/>
                </a:solidFill>
                <a:sym typeface="Wingdings" panose="05000000000000000000" pitchFamily="2" charset="2"/>
              </a:rPr>
              <a:t> (work breakdown structure)</a:t>
            </a:r>
          </a:p>
          <a:p>
            <a:pPr marL="0" indent="0">
              <a:buNone/>
            </a:pPr>
            <a:endParaRPr lang="en-US" dirty="0" smtClean="0">
              <a:solidFill>
                <a:schemeClr val="tx1"/>
              </a:solidFill>
              <a:sym typeface="Wingdings" panose="05000000000000000000" pitchFamily="2" charset="2"/>
            </a:endParaRPr>
          </a:p>
          <a:p>
            <a:pPr lvl="1"/>
            <a:r>
              <a:rPr lang="en-US" dirty="0" smtClean="0">
                <a:solidFill>
                  <a:schemeClr val="tx1"/>
                </a:solidFill>
                <a:sym typeface="Wingdings" panose="05000000000000000000" pitchFamily="2" charset="2"/>
              </a:rPr>
              <a:t>Hierarchical representation of all deliverables</a:t>
            </a:r>
          </a:p>
          <a:p>
            <a:pPr lvl="1"/>
            <a:r>
              <a:rPr lang="en-US" dirty="0" smtClean="0">
                <a:solidFill>
                  <a:schemeClr val="tx1"/>
                </a:solidFill>
                <a:sym typeface="Wingdings" panose="05000000000000000000" pitchFamily="2" charset="2"/>
              </a:rPr>
              <a:t>Breakdown in theme’s or packages  </a:t>
            </a:r>
          </a:p>
          <a:p>
            <a:pPr lvl="1"/>
            <a:r>
              <a:rPr lang="en-US" dirty="0" smtClean="0">
                <a:solidFill>
                  <a:schemeClr val="tx1"/>
                </a:solidFill>
                <a:sym typeface="Wingdings" panose="05000000000000000000" pitchFamily="2" charset="2"/>
              </a:rPr>
              <a:t>WBS = input of the “ planning”</a:t>
            </a:r>
          </a:p>
          <a:p>
            <a:pPr lvl="1"/>
            <a:r>
              <a:rPr lang="en-US" dirty="0" smtClean="0">
                <a:solidFill>
                  <a:schemeClr val="tx1"/>
                </a:solidFill>
                <a:sym typeface="Wingdings" panose="05000000000000000000" pitchFamily="2" charset="2"/>
              </a:rPr>
              <a:t>…</a:t>
            </a:r>
          </a:p>
          <a:p>
            <a:pPr lvl="1"/>
            <a:r>
              <a:rPr lang="en-US" dirty="0" smtClean="0">
                <a:solidFill>
                  <a:schemeClr val="tx1"/>
                </a:solidFill>
                <a:sym typeface="Wingdings" panose="05000000000000000000" pitchFamily="2" charset="2"/>
              </a:rPr>
              <a:t>Project management is also part of the WBS.</a:t>
            </a:r>
          </a:p>
          <a:p>
            <a:pPr lvl="2"/>
            <a:r>
              <a:rPr lang="en-US" dirty="0" smtClean="0">
                <a:solidFill>
                  <a:schemeClr val="tx1"/>
                </a:solidFill>
                <a:sym typeface="Wingdings" panose="05000000000000000000" pitchFamily="2" charset="2"/>
              </a:rPr>
              <a:t>Break down your project in the manageable parts (scope – performance – training – communication …)</a:t>
            </a:r>
          </a:p>
          <a:p>
            <a:pPr marL="914400" lvl="2" indent="0">
              <a:buNone/>
            </a:pPr>
            <a:endParaRPr lang="en-US" dirty="0" smtClean="0">
              <a:solidFill>
                <a:schemeClr val="tx1"/>
              </a:solidFill>
              <a:sym typeface="Wingdings" panose="05000000000000000000" pitchFamily="2" charset="2"/>
            </a:endParaRPr>
          </a:p>
          <a:p>
            <a:pPr marL="914400" lvl="2" indent="0">
              <a:buNone/>
            </a:pPr>
            <a:endParaRPr lang="en-US" dirty="0" smtClean="0">
              <a:solidFill>
                <a:schemeClr val="tx1"/>
              </a:solidFill>
              <a:sym typeface="Wingdings" panose="05000000000000000000" pitchFamily="2" charset="2"/>
            </a:endParaRPr>
          </a:p>
          <a:p>
            <a:pPr lvl="2"/>
            <a:endParaRPr lang="en-US" dirty="0" smtClean="0">
              <a:solidFill>
                <a:schemeClr val="tx1"/>
              </a:solidFill>
              <a:sym typeface="Wingdings" panose="05000000000000000000" pitchFamily="2" charset="2"/>
            </a:endParaRPr>
          </a:p>
          <a:p>
            <a:pPr lvl="1"/>
            <a:endParaRPr lang="en-US" dirty="0">
              <a:solidFill>
                <a:schemeClr val="tx1"/>
              </a:solidFill>
              <a:sym typeface="Wingdings" panose="05000000000000000000" pitchFamily="2" charset="2"/>
            </a:endParaRPr>
          </a:p>
        </p:txBody>
      </p:sp>
      <p:sp>
        <p:nvSpPr>
          <p:cNvPr id="7" name="Title 1"/>
          <p:cNvSpPr>
            <a:spLocks noGrp="1"/>
          </p:cNvSpPr>
          <p:nvPr>
            <p:ph type="title"/>
          </p:nvPr>
        </p:nvSpPr>
        <p:spPr>
          <a:xfrm>
            <a:off x="1545905" y="567978"/>
            <a:ext cx="10151918" cy="825865"/>
          </a:xfrm>
        </p:spPr>
        <p:txBody>
          <a:bodyPr>
            <a:normAutofit/>
          </a:bodyPr>
          <a:lstStyle/>
          <a:p>
            <a:r>
              <a:rPr lang="en-GB" dirty="0" smtClean="0"/>
              <a:t>Project </a:t>
            </a:r>
            <a:r>
              <a:rPr lang="en-GB" b="1" dirty="0" smtClean="0">
                <a:solidFill>
                  <a:srgbClr val="C00000"/>
                </a:solidFill>
              </a:rPr>
              <a:t>phase 3- ‘the planning’ </a:t>
            </a:r>
            <a:r>
              <a:rPr lang="en-GB" b="1" dirty="0" smtClean="0">
                <a:solidFill>
                  <a:srgbClr val="C00000"/>
                </a:solidFill>
                <a:sym typeface="Wingdings" panose="05000000000000000000" pitchFamily="2" charset="2"/>
              </a:rPr>
              <a:t> </a:t>
            </a:r>
            <a:r>
              <a:rPr lang="en-GB" b="1" u="sng" dirty="0" smtClean="0">
                <a:solidFill>
                  <a:srgbClr val="C00000"/>
                </a:solidFill>
                <a:effectLst>
                  <a:outerShdw blurRad="38100" dist="38100" dir="2700000" algn="tl">
                    <a:srgbClr val="000000">
                      <a:alpha val="43137"/>
                    </a:srgbClr>
                  </a:outerShdw>
                </a:effectLst>
                <a:sym typeface="Wingdings" panose="05000000000000000000" pitchFamily="2" charset="2"/>
              </a:rPr>
              <a:t>Important</a:t>
            </a:r>
            <a:endParaRPr lang="en-GB" sz="2800" b="1" u="sng" dirty="0">
              <a:solidFill>
                <a:srgbClr val="C00000"/>
              </a:solidFill>
              <a:effectLst>
                <a:outerShdw blurRad="38100" dist="38100" dir="2700000" algn="tl">
                  <a:srgbClr val="000000">
                    <a:alpha val="43137"/>
                  </a:srgbClr>
                </a:outerShdw>
              </a:effectLst>
            </a:endParaRPr>
          </a:p>
        </p:txBody>
      </p:sp>
      <p:sp>
        <p:nvSpPr>
          <p:cNvPr id="8" name="Oval Callout 7"/>
          <p:cNvSpPr/>
          <p:nvPr/>
        </p:nvSpPr>
        <p:spPr>
          <a:xfrm>
            <a:off x="10139968" y="3352799"/>
            <a:ext cx="1455312" cy="792051"/>
          </a:xfrm>
          <a:prstGeom prst="wedgeEllipseCallout">
            <a:avLst>
              <a:gd name="adj1" fmla="val -359842"/>
              <a:gd name="adj2" fmla="val -13428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smtClean="0">
                <a:solidFill>
                  <a:schemeClr val="tx1"/>
                </a:solidFill>
              </a:rPr>
              <a:t>Search</a:t>
            </a:r>
            <a:r>
              <a:rPr lang="fr-BE" sz="1400" dirty="0" smtClean="0">
                <a:solidFill>
                  <a:schemeClr val="tx1"/>
                </a:solidFill>
              </a:rPr>
              <a:t> in …</a:t>
            </a:r>
            <a:endParaRPr lang="en-US" sz="1400" dirty="0">
              <a:solidFill>
                <a:schemeClr val="tx1"/>
              </a:solidFill>
            </a:endParaRPr>
          </a:p>
        </p:txBody>
      </p:sp>
    </p:spTree>
    <p:extLst>
      <p:ext uri="{BB962C8B-B14F-4D97-AF65-F5344CB8AC3E}">
        <p14:creationId xmlns:p14="http://schemas.microsoft.com/office/powerpoint/2010/main" val="3636584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8750" y="1566929"/>
            <a:ext cx="8915400" cy="3777622"/>
          </a:xfrm>
        </p:spPr>
        <p:txBody>
          <a:bodyPr/>
          <a:lstStyle/>
          <a:p>
            <a:r>
              <a:rPr lang="fr-BE" dirty="0" err="1" smtClean="0"/>
              <a:t>Examples</a:t>
            </a:r>
            <a:r>
              <a:rPr lang="fr-BE" dirty="0" smtClean="0"/>
              <a:t> of a WBS</a:t>
            </a:r>
            <a:endParaRPr lang="en-US" dirty="0"/>
          </a:p>
        </p:txBody>
      </p:sp>
      <p:sp>
        <p:nvSpPr>
          <p:cNvPr id="4" name="Title 1"/>
          <p:cNvSpPr>
            <a:spLocks noGrp="1"/>
          </p:cNvSpPr>
          <p:nvPr>
            <p:ph type="title"/>
          </p:nvPr>
        </p:nvSpPr>
        <p:spPr>
          <a:xfrm>
            <a:off x="1545905" y="567978"/>
            <a:ext cx="10151918" cy="825865"/>
          </a:xfrm>
        </p:spPr>
        <p:txBody>
          <a:bodyPr>
            <a:normAutofit/>
          </a:bodyPr>
          <a:lstStyle/>
          <a:p>
            <a:r>
              <a:rPr lang="en-GB" dirty="0" smtClean="0"/>
              <a:t>Project </a:t>
            </a:r>
            <a:r>
              <a:rPr lang="en-GB" b="1" dirty="0" smtClean="0">
                <a:solidFill>
                  <a:srgbClr val="C00000"/>
                </a:solidFill>
              </a:rPr>
              <a:t>phase 3- ‘the planning’ </a:t>
            </a:r>
            <a:r>
              <a:rPr lang="en-GB" b="1" dirty="0" smtClean="0">
                <a:solidFill>
                  <a:srgbClr val="C00000"/>
                </a:solidFill>
                <a:sym typeface="Wingdings" panose="05000000000000000000" pitchFamily="2" charset="2"/>
              </a:rPr>
              <a:t> </a:t>
            </a:r>
            <a:r>
              <a:rPr lang="en-GB" b="1" u="sng" dirty="0" smtClean="0">
                <a:solidFill>
                  <a:srgbClr val="C00000"/>
                </a:solidFill>
                <a:effectLst>
                  <a:outerShdw blurRad="38100" dist="38100" dir="2700000" algn="tl">
                    <a:srgbClr val="000000">
                      <a:alpha val="43137"/>
                    </a:srgbClr>
                  </a:outerShdw>
                </a:effectLst>
                <a:sym typeface="Wingdings" panose="05000000000000000000" pitchFamily="2" charset="2"/>
              </a:rPr>
              <a:t>Important</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17210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3194" y="1687511"/>
            <a:ext cx="9229002" cy="4727863"/>
          </a:xfrm>
        </p:spPr>
        <p:txBody>
          <a:bodyPr>
            <a:normAutofit/>
          </a:bodyPr>
          <a:lstStyle/>
          <a:p>
            <a:pPr marL="457200" lvl="1" indent="0">
              <a:buNone/>
            </a:pPr>
            <a:r>
              <a:rPr lang="en-US" dirty="0" smtClean="0">
                <a:solidFill>
                  <a:schemeClr val="tx1"/>
                </a:solidFill>
                <a:sym typeface="Wingdings" panose="05000000000000000000" pitchFamily="2" charset="2"/>
              </a:rPr>
              <a:t>Deliverables of the planning phase (project plan)–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77-81</a:t>
            </a:r>
          </a:p>
          <a:p>
            <a:pPr marL="800100" lvl="1" indent="-342900">
              <a:buFont typeface="+mj-lt"/>
              <a:buAutoNum type="arabicPeriod" startAt="3"/>
            </a:pPr>
            <a:r>
              <a:rPr lang="en-US" u="sng" dirty="0" smtClean="0">
                <a:solidFill>
                  <a:schemeClr val="tx1"/>
                </a:solidFill>
                <a:sym typeface="Wingdings" panose="05000000000000000000" pitchFamily="2" charset="2"/>
              </a:rPr>
              <a:t>GANTT</a:t>
            </a:r>
          </a:p>
          <a:p>
            <a:pPr lvl="2"/>
            <a:r>
              <a:rPr lang="en-US" dirty="0" smtClean="0">
                <a:solidFill>
                  <a:schemeClr val="tx1"/>
                </a:solidFill>
                <a:sym typeface="Wingdings" panose="05000000000000000000" pitchFamily="2" charset="2"/>
              </a:rPr>
              <a:t>Sequence of activities are easy to read and understand…</a:t>
            </a:r>
          </a:p>
          <a:p>
            <a:pPr lvl="2"/>
            <a:r>
              <a:rPr lang="en-US" dirty="0" smtClean="0">
                <a:solidFill>
                  <a:schemeClr val="tx1"/>
                </a:solidFill>
                <a:sym typeface="Wingdings" panose="05000000000000000000" pitchFamily="2" charset="2"/>
              </a:rPr>
              <a:t>Sequence changes are difficult because of their mutual interdependencies …..</a:t>
            </a:r>
          </a:p>
          <a:p>
            <a:pPr marL="1371600" lvl="3" indent="0">
              <a:buNone/>
            </a:pPr>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pPr marL="457200" lvl="1" indent="0">
              <a:buNone/>
            </a:pPr>
            <a:endParaRPr lang="en-US" dirty="0" smtClean="0">
              <a:solidFill>
                <a:schemeClr val="tx1"/>
              </a:solidFill>
              <a:sym typeface="Wingdings" panose="05000000000000000000" pitchFamily="2" charset="2"/>
            </a:endParaRPr>
          </a:p>
          <a:p>
            <a:pPr marL="914400" lvl="2" indent="0">
              <a:buNone/>
            </a:pPr>
            <a:endParaRPr lang="en-US" dirty="0" smtClean="0">
              <a:solidFill>
                <a:schemeClr val="tx1"/>
              </a:solidFill>
              <a:sym typeface="Wingdings" panose="05000000000000000000" pitchFamily="2" charset="2"/>
            </a:endParaRPr>
          </a:p>
          <a:p>
            <a:pPr marL="914400" lvl="2" indent="0">
              <a:buNone/>
            </a:pPr>
            <a:endParaRPr lang="en-US" dirty="0" smtClean="0">
              <a:solidFill>
                <a:schemeClr val="tx1"/>
              </a:solidFill>
              <a:sym typeface="Wingdings" panose="05000000000000000000" pitchFamily="2" charset="2"/>
            </a:endParaRPr>
          </a:p>
          <a:p>
            <a:pPr lvl="2"/>
            <a:endParaRPr lang="en-US" dirty="0" smtClean="0">
              <a:solidFill>
                <a:schemeClr val="tx1"/>
              </a:solidFill>
              <a:sym typeface="Wingdings" panose="05000000000000000000" pitchFamily="2" charset="2"/>
            </a:endParaRPr>
          </a:p>
          <a:p>
            <a:pPr lvl="1"/>
            <a:endParaRPr lang="en-US" dirty="0">
              <a:solidFill>
                <a:schemeClr val="tx1"/>
              </a:solidFill>
              <a:sym typeface="Wingdings" panose="05000000000000000000" pitchFamily="2" charset="2"/>
            </a:endParaRPr>
          </a:p>
        </p:txBody>
      </p:sp>
      <p:pic>
        <p:nvPicPr>
          <p:cNvPr id="2" name="Picture 1"/>
          <p:cNvPicPr>
            <a:picLocks noChangeAspect="1"/>
          </p:cNvPicPr>
          <p:nvPr/>
        </p:nvPicPr>
        <p:blipFill>
          <a:blip r:embed="rId2"/>
          <a:stretch>
            <a:fillRect/>
          </a:stretch>
        </p:blipFill>
        <p:spPr>
          <a:xfrm>
            <a:off x="5499279" y="3186251"/>
            <a:ext cx="6351440" cy="3671749"/>
          </a:xfrm>
          <a:prstGeom prst="rect">
            <a:avLst/>
          </a:prstGeom>
        </p:spPr>
      </p:pic>
      <p:sp>
        <p:nvSpPr>
          <p:cNvPr id="6" name="Title 1"/>
          <p:cNvSpPr>
            <a:spLocks noGrp="1"/>
          </p:cNvSpPr>
          <p:nvPr>
            <p:ph type="title"/>
          </p:nvPr>
        </p:nvSpPr>
        <p:spPr>
          <a:xfrm>
            <a:off x="1545905" y="567978"/>
            <a:ext cx="10151918" cy="825865"/>
          </a:xfrm>
        </p:spPr>
        <p:txBody>
          <a:bodyPr>
            <a:normAutofit/>
          </a:bodyPr>
          <a:lstStyle/>
          <a:p>
            <a:r>
              <a:rPr lang="en-GB" dirty="0" smtClean="0"/>
              <a:t>Project </a:t>
            </a:r>
            <a:r>
              <a:rPr lang="en-GB" b="1" dirty="0" smtClean="0">
                <a:solidFill>
                  <a:srgbClr val="C00000"/>
                </a:solidFill>
              </a:rPr>
              <a:t>phase 3- ‘the planning’ </a:t>
            </a:r>
            <a:r>
              <a:rPr lang="en-GB" b="1" dirty="0" smtClean="0">
                <a:solidFill>
                  <a:srgbClr val="C00000"/>
                </a:solidFill>
                <a:sym typeface="Wingdings" panose="05000000000000000000" pitchFamily="2" charset="2"/>
              </a:rPr>
              <a:t> </a:t>
            </a:r>
            <a:r>
              <a:rPr lang="en-GB" b="1" u="sng" dirty="0" smtClean="0">
                <a:solidFill>
                  <a:srgbClr val="C00000"/>
                </a:solidFill>
                <a:effectLst>
                  <a:outerShdw blurRad="38100" dist="38100" dir="2700000" algn="tl">
                    <a:srgbClr val="000000">
                      <a:alpha val="43137"/>
                    </a:srgbClr>
                  </a:outerShdw>
                </a:effectLst>
                <a:sym typeface="Wingdings" panose="05000000000000000000" pitchFamily="2" charset="2"/>
              </a:rPr>
              <a:t>Important</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4196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9422" y="1307499"/>
            <a:ext cx="9229002" cy="5434445"/>
          </a:xfrm>
        </p:spPr>
        <p:txBody>
          <a:bodyPr>
            <a:normAutofit/>
          </a:bodyPr>
          <a:lstStyle/>
          <a:p>
            <a:r>
              <a:rPr lang="nl-BE" dirty="0" err="1" smtClean="0">
                <a:solidFill>
                  <a:schemeClr val="tx1"/>
                </a:solidFill>
                <a:sym typeface="Wingdings" panose="05000000000000000000" pitchFamily="2" charset="2"/>
              </a:rPr>
              <a:t>Criterions</a:t>
            </a:r>
            <a:r>
              <a:rPr lang="nl-BE" dirty="0" smtClean="0">
                <a:solidFill>
                  <a:schemeClr val="tx1"/>
                </a:solidFill>
                <a:sym typeface="Wingdings" panose="05000000000000000000" pitchFamily="2" charset="2"/>
              </a:rPr>
              <a:t> of a well </a:t>
            </a:r>
            <a:r>
              <a:rPr lang="nl-BE" dirty="0" err="1" smtClean="0">
                <a:solidFill>
                  <a:schemeClr val="tx1"/>
                </a:solidFill>
                <a:sym typeface="Wingdings" panose="05000000000000000000" pitchFamily="2" charset="2"/>
              </a:rPr>
              <a:t>defined</a:t>
            </a:r>
            <a:r>
              <a:rPr lang="nl-BE" dirty="0" smtClean="0">
                <a:solidFill>
                  <a:schemeClr val="tx1"/>
                </a:solidFill>
                <a:sym typeface="Wingdings" panose="05000000000000000000" pitchFamily="2" charset="2"/>
              </a:rPr>
              <a:t> project plan…: pg 152 - …</a:t>
            </a:r>
          </a:p>
          <a:p>
            <a:pPr>
              <a:buFont typeface="+mj-lt"/>
              <a:buAutoNum type="arabicPeriod"/>
            </a:pPr>
            <a:r>
              <a:rPr lang="nl-BE" dirty="0" smtClean="0">
                <a:solidFill>
                  <a:schemeClr val="tx1"/>
                </a:solidFill>
                <a:sym typeface="Wingdings" panose="05000000000000000000" pitchFamily="2" charset="2"/>
              </a:rPr>
              <a:t>Scope </a:t>
            </a:r>
            <a:r>
              <a:rPr lang="nl-BE" dirty="0" err="1" smtClean="0">
                <a:solidFill>
                  <a:schemeClr val="tx1"/>
                </a:solidFill>
                <a:sym typeface="Wingdings" panose="05000000000000000000" pitchFamily="2" charset="2"/>
              </a:rPr>
              <a:t>definition</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needed</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to</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define</a:t>
            </a:r>
            <a:r>
              <a:rPr lang="nl-BE" dirty="0" smtClean="0">
                <a:solidFill>
                  <a:schemeClr val="tx1"/>
                </a:solidFill>
                <a:sym typeface="Wingdings" panose="05000000000000000000" pitchFamily="2" charset="2"/>
              </a:rPr>
              <a:t> budget </a:t>
            </a:r>
            <a:r>
              <a:rPr lang="nl-BE" dirty="0" err="1" smtClean="0">
                <a:solidFill>
                  <a:schemeClr val="tx1"/>
                </a:solidFill>
                <a:sym typeface="Wingdings" panose="05000000000000000000" pitchFamily="2" charset="2"/>
              </a:rPr>
              <a:t>and</a:t>
            </a:r>
            <a:r>
              <a:rPr lang="nl-BE" dirty="0" smtClean="0">
                <a:solidFill>
                  <a:schemeClr val="tx1"/>
                </a:solidFill>
                <a:sym typeface="Wingdings" panose="05000000000000000000" pitchFamily="2" charset="2"/>
              </a:rPr>
              <a:t> time </a:t>
            </a:r>
            <a:r>
              <a:rPr lang="nl-BE" dirty="0" err="1" smtClean="0">
                <a:solidFill>
                  <a:schemeClr val="tx1"/>
                </a:solidFill>
                <a:sym typeface="Wingdings" panose="05000000000000000000" pitchFamily="2" charset="2"/>
              </a:rPr>
              <a:t>lines</a:t>
            </a:r>
            <a:r>
              <a:rPr lang="nl-BE" dirty="0" smtClean="0">
                <a:solidFill>
                  <a:schemeClr val="tx1"/>
                </a:solidFill>
                <a:sym typeface="Wingdings" panose="05000000000000000000" pitchFamily="2" charset="2"/>
              </a:rPr>
              <a:t>…</a:t>
            </a:r>
            <a:endParaRPr lang="nl-BE" dirty="0">
              <a:solidFill>
                <a:schemeClr val="tx1"/>
              </a:solidFill>
              <a:sym typeface="Wingdings" panose="05000000000000000000" pitchFamily="2" charset="2"/>
            </a:endParaRPr>
          </a:p>
          <a:p>
            <a:pPr>
              <a:buFont typeface="+mj-lt"/>
              <a:buAutoNum type="arabicPeriod"/>
            </a:pPr>
            <a:r>
              <a:rPr lang="nl-BE" dirty="0" smtClean="0">
                <a:solidFill>
                  <a:schemeClr val="tx1"/>
                </a:solidFill>
                <a:sym typeface="Wingdings" panose="05000000000000000000" pitchFamily="2" charset="2"/>
              </a:rPr>
              <a:t>Translate the </a:t>
            </a:r>
            <a:r>
              <a:rPr lang="nl-BE" dirty="0" err="1" smtClean="0">
                <a:solidFill>
                  <a:schemeClr val="tx1"/>
                </a:solidFill>
                <a:sym typeface="Wingdings" panose="05000000000000000000" pitchFamily="2" charset="2"/>
              </a:rPr>
              <a:t>objectives</a:t>
            </a:r>
            <a:r>
              <a:rPr lang="nl-BE" dirty="0" smtClean="0">
                <a:solidFill>
                  <a:schemeClr val="tx1"/>
                </a:solidFill>
                <a:sym typeface="Wingdings" panose="05000000000000000000" pitchFamily="2" charset="2"/>
              </a:rPr>
              <a:t> in </a:t>
            </a:r>
            <a:r>
              <a:rPr lang="nl-BE" dirty="0" err="1" smtClean="0">
                <a:solidFill>
                  <a:schemeClr val="tx1"/>
                </a:solidFill>
                <a:sym typeface="Wingdings" panose="05000000000000000000" pitchFamily="2" charset="2"/>
              </a:rPr>
              <a:t>controls</a:t>
            </a:r>
            <a:r>
              <a:rPr lang="nl-BE" dirty="0" smtClean="0">
                <a:solidFill>
                  <a:schemeClr val="tx1"/>
                </a:solidFill>
                <a:sym typeface="Wingdings" panose="05000000000000000000" pitchFamily="2" charset="2"/>
              </a:rPr>
              <a:t> (=KPI) </a:t>
            </a:r>
            <a:r>
              <a:rPr lang="nl-BE" dirty="0" err="1" smtClean="0">
                <a:solidFill>
                  <a:schemeClr val="tx1"/>
                </a:solidFill>
                <a:sym typeface="Wingdings" panose="05000000000000000000" pitchFamily="2" charset="2"/>
              </a:rPr>
              <a:t>and</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also</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if</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possibile</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finetune</a:t>
            </a:r>
            <a:r>
              <a:rPr lang="nl-BE" dirty="0" smtClean="0">
                <a:solidFill>
                  <a:schemeClr val="tx1"/>
                </a:solidFill>
                <a:sym typeface="Wingdings" panose="05000000000000000000" pitchFamily="2" charset="2"/>
              </a:rPr>
              <a:t> the </a:t>
            </a:r>
            <a:r>
              <a:rPr lang="nl-BE" dirty="0" err="1" smtClean="0">
                <a:solidFill>
                  <a:schemeClr val="tx1"/>
                </a:solidFill>
                <a:sym typeface="Wingdings" panose="05000000000000000000" pitchFamily="2" charset="2"/>
              </a:rPr>
              <a:t>objective</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description</a:t>
            </a:r>
            <a:r>
              <a:rPr lang="nl-BE" dirty="0" smtClean="0">
                <a:solidFill>
                  <a:schemeClr val="tx1"/>
                </a:solidFill>
                <a:sym typeface="Wingdings" panose="05000000000000000000" pitchFamily="2" charset="2"/>
              </a:rPr>
              <a:t>.</a:t>
            </a:r>
          </a:p>
          <a:p>
            <a:pPr>
              <a:buFont typeface="+mj-lt"/>
              <a:buAutoNum type="arabicPeriod"/>
            </a:pPr>
            <a:r>
              <a:rPr lang="nl-BE" dirty="0" smtClean="0">
                <a:solidFill>
                  <a:schemeClr val="tx1"/>
                </a:solidFill>
                <a:sym typeface="Wingdings" panose="05000000000000000000" pitchFamily="2" charset="2"/>
              </a:rPr>
              <a:t>Risk management– </a:t>
            </a:r>
            <a:r>
              <a:rPr lang="en-US" dirty="0">
                <a:solidFill>
                  <a:schemeClr val="tx1"/>
                </a:solidFill>
              </a:rPr>
              <a:t>The objectives of project risk management are to</a:t>
            </a:r>
          </a:p>
          <a:p>
            <a:pPr>
              <a:buFont typeface="+mj-lt"/>
              <a:buAutoNum type="arabicPeriod"/>
            </a:pPr>
            <a:r>
              <a:rPr lang="en-US" dirty="0">
                <a:solidFill>
                  <a:schemeClr val="tx1"/>
                </a:solidFill>
              </a:rPr>
              <a:t>increase the likelihood and impact of positive events, and decrease the likelihood and impact of negative events</a:t>
            </a:r>
          </a:p>
          <a:p>
            <a:r>
              <a:rPr lang="en-US" dirty="0"/>
              <a:t>in the project.</a:t>
            </a:r>
            <a:r>
              <a:rPr lang="nl-BE" dirty="0" smtClean="0">
                <a:solidFill>
                  <a:schemeClr val="tx1"/>
                </a:solidFill>
                <a:sym typeface="Wingdings" panose="05000000000000000000" pitchFamily="2" charset="2"/>
              </a:rPr>
              <a:t>;</a:t>
            </a:r>
          </a:p>
          <a:p>
            <a:pPr>
              <a:buFont typeface="+mj-lt"/>
              <a:buAutoNum type="arabicPeriod"/>
            </a:pPr>
            <a:r>
              <a:rPr lang="nl-BE" dirty="0" err="1" smtClean="0">
                <a:solidFill>
                  <a:schemeClr val="tx1"/>
                </a:solidFill>
                <a:sym typeface="Wingdings" panose="05000000000000000000" pitchFamily="2" charset="2"/>
              </a:rPr>
              <a:t>Define</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Quality</a:t>
            </a:r>
            <a:r>
              <a:rPr lang="nl-BE" dirty="0" smtClean="0">
                <a:solidFill>
                  <a:schemeClr val="tx1"/>
                </a:solidFill>
                <a:sym typeface="Wingdings" panose="05000000000000000000" pitchFamily="2" charset="2"/>
              </a:rPr>
              <a:t> control-points – </a:t>
            </a:r>
            <a:r>
              <a:rPr lang="nl-BE" dirty="0" err="1" smtClean="0">
                <a:solidFill>
                  <a:schemeClr val="tx1"/>
                </a:solidFill>
                <a:sym typeface="Wingdings" panose="05000000000000000000" pitchFamily="2" charset="2"/>
              </a:rPr>
              <a:t>Involve</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all</a:t>
            </a:r>
            <a:r>
              <a:rPr lang="nl-BE" dirty="0" smtClean="0">
                <a:solidFill>
                  <a:schemeClr val="tx1"/>
                </a:solidFill>
                <a:sym typeface="Wingdings" panose="05000000000000000000" pitchFamily="2" charset="2"/>
              </a:rPr>
              <a:t> stakeholders </a:t>
            </a:r>
            <a:r>
              <a:rPr lang="nl-BE" dirty="0" err="1" smtClean="0">
                <a:solidFill>
                  <a:schemeClr val="tx1"/>
                </a:solidFill>
                <a:sym typeface="Wingdings" panose="05000000000000000000" pitchFamily="2" charset="2"/>
              </a:rPr>
              <a:t>to</a:t>
            </a:r>
            <a:r>
              <a:rPr lang="nl-BE" dirty="0" smtClean="0">
                <a:solidFill>
                  <a:schemeClr val="tx1"/>
                </a:solidFill>
                <a:sym typeface="Wingdings" panose="05000000000000000000" pitchFamily="2" charset="2"/>
              </a:rPr>
              <a:t> have a </a:t>
            </a:r>
            <a:r>
              <a:rPr lang="nl-BE" dirty="0" err="1" smtClean="0">
                <a:solidFill>
                  <a:schemeClr val="tx1"/>
                </a:solidFill>
                <a:sym typeface="Wingdings" panose="05000000000000000000" pitchFamily="2" charset="2"/>
              </a:rPr>
              <a:t>quality</a:t>
            </a:r>
            <a:r>
              <a:rPr lang="nl-BE" dirty="0" smtClean="0">
                <a:solidFill>
                  <a:schemeClr val="tx1"/>
                </a:solidFill>
                <a:sym typeface="Wingdings" panose="05000000000000000000" pitchFamily="2" charset="2"/>
              </a:rPr>
              <a:t> control </a:t>
            </a:r>
            <a:r>
              <a:rPr lang="nl-BE" dirty="0" err="1" smtClean="0">
                <a:solidFill>
                  <a:schemeClr val="tx1"/>
                </a:solidFill>
                <a:sym typeface="Wingdings" panose="05000000000000000000" pitchFamily="2" charset="2"/>
              </a:rPr>
              <a:t>concensus</a:t>
            </a:r>
            <a:r>
              <a:rPr lang="nl-BE" dirty="0" smtClean="0">
                <a:solidFill>
                  <a:schemeClr val="tx1"/>
                </a:solidFill>
                <a:sym typeface="Wingdings" panose="05000000000000000000" pitchFamily="2" charset="2"/>
              </a:rPr>
              <a:t>..</a:t>
            </a:r>
          </a:p>
          <a:p>
            <a:pPr>
              <a:buFont typeface="+mj-lt"/>
              <a:buAutoNum type="arabicPeriod"/>
            </a:pPr>
            <a:r>
              <a:rPr lang="nl-BE" u="sng" dirty="0" err="1" smtClean="0">
                <a:solidFill>
                  <a:schemeClr val="tx1"/>
                </a:solidFill>
                <a:sym typeface="Wingdings" panose="05000000000000000000" pitchFamily="2" charset="2"/>
              </a:rPr>
              <a:t>Deliverable</a:t>
            </a:r>
            <a:r>
              <a:rPr lang="nl-BE" dirty="0" smtClean="0">
                <a:solidFill>
                  <a:schemeClr val="tx1"/>
                </a:solidFill>
                <a:sym typeface="Wingdings" panose="05000000000000000000" pitchFamily="2" charset="2"/>
              </a:rPr>
              <a:t>: --- </a:t>
            </a:r>
            <a:r>
              <a:rPr lang="nl-BE" u="sng" dirty="0" smtClean="0">
                <a:solidFill>
                  <a:srgbClr val="C00000"/>
                </a:solidFill>
                <a:sym typeface="Wingdings" panose="05000000000000000000" pitchFamily="2" charset="2"/>
              </a:rPr>
              <a:t>the projectplan</a:t>
            </a:r>
            <a:r>
              <a:rPr lang="nl-BE" dirty="0" smtClean="0">
                <a:solidFill>
                  <a:schemeClr val="tx1"/>
                </a:solidFill>
                <a:sym typeface="Wingdings" panose="05000000000000000000" pitchFamily="2" charset="2"/>
              </a:rPr>
              <a:t>!</a:t>
            </a:r>
          </a:p>
          <a:p>
            <a:pPr lvl="1"/>
            <a:r>
              <a:rPr lang="nl-BE" dirty="0" smtClean="0">
                <a:solidFill>
                  <a:schemeClr val="tx1"/>
                </a:solidFill>
                <a:sym typeface="Wingdings" panose="05000000000000000000" pitchFamily="2" charset="2"/>
              </a:rPr>
              <a:t>Have a plan = first big step in </a:t>
            </a:r>
            <a:r>
              <a:rPr lang="nl-BE" dirty="0" err="1" smtClean="0">
                <a:solidFill>
                  <a:schemeClr val="tx1"/>
                </a:solidFill>
                <a:sym typeface="Wingdings" panose="05000000000000000000" pitchFamily="2" charset="2"/>
              </a:rPr>
              <a:t>having</a:t>
            </a:r>
            <a:r>
              <a:rPr lang="nl-BE" dirty="0" smtClean="0">
                <a:solidFill>
                  <a:schemeClr val="tx1"/>
                </a:solidFill>
                <a:sym typeface="Wingdings" panose="05000000000000000000" pitchFamily="2" charset="2"/>
              </a:rPr>
              <a:t> control points – </a:t>
            </a:r>
            <a:r>
              <a:rPr lang="nl-BE" dirty="0" err="1" smtClean="0">
                <a:solidFill>
                  <a:schemeClr val="tx1"/>
                </a:solidFill>
                <a:sym typeface="Wingdings" panose="05000000000000000000" pitchFamily="2" charset="2"/>
              </a:rPr>
              <a:t>measurement</a:t>
            </a:r>
            <a:r>
              <a:rPr lang="nl-BE" dirty="0" smtClean="0">
                <a:solidFill>
                  <a:schemeClr val="tx1"/>
                </a:solidFill>
                <a:sym typeface="Wingdings" panose="05000000000000000000" pitchFamily="2" charset="2"/>
              </a:rPr>
              <a:t> of </a:t>
            </a:r>
            <a:r>
              <a:rPr lang="nl-BE" dirty="0" err="1" smtClean="0">
                <a:solidFill>
                  <a:schemeClr val="tx1"/>
                </a:solidFill>
                <a:sym typeface="Wingdings" panose="05000000000000000000" pitchFamily="2" charset="2"/>
              </a:rPr>
              <a:t>progress</a:t>
            </a:r>
            <a:r>
              <a:rPr lang="nl-BE" dirty="0" smtClean="0">
                <a:solidFill>
                  <a:schemeClr val="tx1"/>
                </a:solidFill>
                <a:sym typeface="Wingdings" panose="05000000000000000000" pitchFamily="2" charset="2"/>
              </a:rPr>
              <a:t>  - </a:t>
            </a:r>
            <a:r>
              <a:rPr lang="nl-BE" dirty="0" err="1" smtClean="0">
                <a:solidFill>
                  <a:schemeClr val="tx1"/>
                </a:solidFill>
                <a:sym typeface="Wingdings" panose="05000000000000000000" pitchFamily="2" charset="2"/>
              </a:rPr>
              <a:t>quaity</a:t>
            </a:r>
            <a:r>
              <a:rPr lang="nl-BE" dirty="0" smtClean="0">
                <a:solidFill>
                  <a:schemeClr val="tx1"/>
                </a:solidFill>
                <a:sym typeface="Wingdings" panose="05000000000000000000" pitchFamily="2" charset="2"/>
              </a:rPr>
              <a:t> – performance </a:t>
            </a:r>
          </a:p>
          <a:p>
            <a:pPr lvl="1"/>
            <a:r>
              <a:rPr lang="nl-BE" dirty="0" smtClean="0">
                <a:solidFill>
                  <a:schemeClr val="tx1"/>
                </a:solidFill>
                <a:sym typeface="Wingdings" panose="05000000000000000000" pitchFamily="2" charset="2"/>
              </a:rPr>
              <a:t>No plan = BAD plan = </a:t>
            </a:r>
            <a:r>
              <a:rPr lang="nl-BE" dirty="0" err="1" smtClean="0">
                <a:solidFill>
                  <a:schemeClr val="tx1"/>
                </a:solidFill>
                <a:sym typeface="Wingdings" panose="05000000000000000000" pitchFamily="2" charset="2"/>
              </a:rPr>
              <a:t>increases</a:t>
            </a:r>
            <a:r>
              <a:rPr lang="nl-BE" dirty="0" smtClean="0">
                <a:solidFill>
                  <a:schemeClr val="tx1"/>
                </a:solidFill>
                <a:sym typeface="Wingdings" panose="05000000000000000000" pitchFamily="2" charset="2"/>
              </a:rPr>
              <a:t> the </a:t>
            </a:r>
            <a:r>
              <a:rPr lang="nl-BE" dirty="0" err="1" smtClean="0">
                <a:solidFill>
                  <a:schemeClr val="tx1"/>
                </a:solidFill>
                <a:sym typeface="Wingdings" panose="05000000000000000000" pitchFamily="2" charset="2"/>
              </a:rPr>
              <a:t>complexitity</a:t>
            </a:r>
            <a:r>
              <a:rPr lang="nl-BE" dirty="0" smtClean="0">
                <a:solidFill>
                  <a:schemeClr val="tx1"/>
                </a:solidFill>
                <a:sym typeface="Wingdings" panose="05000000000000000000" pitchFamily="2" charset="2"/>
              </a:rPr>
              <a:t>, means </a:t>
            </a:r>
            <a:r>
              <a:rPr lang="nl-BE" dirty="0" err="1" smtClean="0">
                <a:solidFill>
                  <a:schemeClr val="tx1"/>
                </a:solidFill>
                <a:sym typeface="Wingdings" panose="05000000000000000000" pitchFamily="2" charset="2"/>
              </a:rPr>
              <a:t>increase</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RISKs</a:t>
            </a:r>
            <a:r>
              <a:rPr lang="nl-BE" dirty="0" smtClean="0">
                <a:solidFill>
                  <a:schemeClr val="tx1"/>
                </a:solidFill>
                <a:sym typeface="Wingdings" panose="05000000000000000000" pitchFamily="2" charset="2"/>
              </a:rPr>
              <a:t> ….</a:t>
            </a:r>
          </a:p>
          <a:p>
            <a:pPr lvl="1"/>
            <a:r>
              <a:rPr lang="nl-BE" dirty="0" err="1" smtClean="0">
                <a:solidFill>
                  <a:schemeClr val="tx1"/>
                </a:solidFill>
                <a:sym typeface="Wingdings" panose="05000000000000000000" pitchFamily="2" charset="2"/>
              </a:rPr>
              <a:t>Define</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and</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explain</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your</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tactical</a:t>
            </a:r>
            <a:r>
              <a:rPr lang="nl-BE" dirty="0" smtClean="0">
                <a:solidFill>
                  <a:schemeClr val="tx1"/>
                </a:solidFill>
                <a:sym typeface="Wingdings" panose="05000000000000000000" pitchFamily="2" charset="2"/>
              </a:rPr>
              <a:t> approach </a:t>
            </a:r>
            <a:r>
              <a:rPr lang="nl-BE" dirty="0" err="1" smtClean="0">
                <a:solidFill>
                  <a:schemeClr val="tx1"/>
                </a:solidFill>
                <a:sym typeface="Wingdings" panose="05000000000000000000" pitchFamily="2" charset="2"/>
              </a:rPr>
              <a:t>to</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reach</a:t>
            </a:r>
            <a:r>
              <a:rPr lang="nl-BE" dirty="0" smtClean="0">
                <a:solidFill>
                  <a:schemeClr val="tx1"/>
                </a:solidFill>
                <a:sym typeface="Wingdings" panose="05000000000000000000" pitchFamily="2" charset="2"/>
              </a:rPr>
              <a:t> the </a:t>
            </a:r>
            <a:r>
              <a:rPr lang="nl-BE" dirty="0" err="1" smtClean="0">
                <a:solidFill>
                  <a:schemeClr val="tx1"/>
                </a:solidFill>
                <a:sym typeface="Wingdings" panose="05000000000000000000" pitchFamily="2" charset="2"/>
              </a:rPr>
              <a:t>required</a:t>
            </a:r>
            <a:r>
              <a:rPr lang="nl-BE" dirty="0" smtClean="0">
                <a:solidFill>
                  <a:schemeClr val="tx1"/>
                </a:solidFill>
                <a:sym typeface="Wingdings" panose="05000000000000000000" pitchFamily="2" charset="2"/>
              </a:rPr>
              <a:t> </a:t>
            </a:r>
            <a:r>
              <a:rPr lang="nl-BE" dirty="0" err="1" smtClean="0">
                <a:solidFill>
                  <a:schemeClr val="tx1"/>
                </a:solidFill>
                <a:sym typeface="Wingdings" panose="05000000000000000000" pitchFamily="2" charset="2"/>
              </a:rPr>
              <a:t>objective</a:t>
            </a:r>
            <a:r>
              <a:rPr lang="nl-BE" dirty="0" smtClean="0">
                <a:solidFill>
                  <a:schemeClr val="tx1"/>
                </a:solidFill>
                <a:sym typeface="Wingdings" panose="05000000000000000000" pitchFamily="2" charset="2"/>
              </a:rPr>
              <a:t>(s)</a:t>
            </a:r>
          </a:p>
          <a:p>
            <a:endParaRPr lang="nl-BE" dirty="0" smtClean="0">
              <a:solidFill>
                <a:schemeClr val="tx1"/>
              </a:solidFill>
              <a:sym typeface="Wingdings" panose="05000000000000000000" pitchFamily="2" charset="2"/>
            </a:endParaRPr>
          </a:p>
          <a:p>
            <a:endParaRPr lang="nl-BE" dirty="0" smtClean="0">
              <a:solidFill>
                <a:schemeClr val="tx1"/>
              </a:solidFill>
              <a:sym typeface="Wingdings" panose="05000000000000000000" pitchFamily="2" charset="2"/>
            </a:endParaRPr>
          </a:p>
        </p:txBody>
      </p:sp>
      <p:sp>
        <p:nvSpPr>
          <p:cNvPr id="5" name="Title 1"/>
          <p:cNvSpPr>
            <a:spLocks noGrp="1"/>
          </p:cNvSpPr>
          <p:nvPr>
            <p:ph type="title"/>
          </p:nvPr>
        </p:nvSpPr>
        <p:spPr>
          <a:xfrm>
            <a:off x="1545905" y="567978"/>
            <a:ext cx="10151918" cy="825865"/>
          </a:xfrm>
        </p:spPr>
        <p:txBody>
          <a:bodyPr>
            <a:normAutofit/>
          </a:bodyPr>
          <a:lstStyle/>
          <a:p>
            <a:r>
              <a:rPr lang="en-GB" dirty="0" smtClean="0"/>
              <a:t>Project </a:t>
            </a:r>
            <a:r>
              <a:rPr lang="en-GB" b="1" dirty="0" smtClean="0">
                <a:solidFill>
                  <a:srgbClr val="C00000"/>
                </a:solidFill>
              </a:rPr>
              <a:t>phase 3- ‘the planning’ </a:t>
            </a:r>
            <a:r>
              <a:rPr lang="en-GB" b="1" dirty="0" smtClean="0">
                <a:solidFill>
                  <a:srgbClr val="C00000"/>
                </a:solidFill>
                <a:sym typeface="Wingdings" panose="05000000000000000000" pitchFamily="2" charset="2"/>
              </a:rPr>
              <a:t> </a:t>
            </a:r>
            <a:r>
              <a:rPr lang="en-GB" b="1" u="sng" dirty="0" smtClean="0">
                <a:solidFill>
                  <a:srgbClr val="C00000"/>
                </a:solidFill>
                <a:effectLst>
                  <a:outerShdw blurRad="38100" dist="38100" dir="2700000" algn="tl">
                    <a:srgbClr val="000000">
                      <a:alpha val="43137"/>
                    </a:srgbClr>
                  </a:outerShdw>
                </a:effectLst>
                <a:sym typeface="Wingdings" panose="05000000000000000000" pitchFamily="2" charset="2"/>
              </a:rPr>
              <a:t>Important</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5156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P_D3_leiden_Page_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Tree>
    <p:extLst>
      <p:ext uri="{BB962C8B-B14F-4D97-AF65-F5344CB8AC3E}">
        <p14:creationId xmlns:p14="http://schemas.microsoft.com/office/powerpoint/2010/main" val="1264079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4273" y="1101437"/>
            <a:ext cx="9229002" cy="5434445"/>
          </a:xfrm>
        </p:spPr>
        <p:txBody>
          <a:bodyPr>
            <a:normAutofit/>
          </a:bodyPr>
          <a:lstStyle/>
          <a:p>
            <a:endParaRPr lang="nl-BE" dirty="0" smtClean="0">
              <a:solidFill>
                <a:schemeClr val="tx1"/>
              </a:solidFill>
              <a:sym typeface="Wingdings" panose="05000000000000000000" pitchFamily="2" charset="2"/>
            </a:endParaRPr>
          </a:p>
          <a:p>
            <a:r>
              <a:rPr lang="nl-BE" dirty="0" smtClean="0">
                <a:solidFill>
                  <a:schemeClr val="tx1"/>
                </a:solidFill>
                <a:sym typeface="Wingdings" panose="05000000000000000000" pitchFamily="2" charset="2"/>
              </a:rPr>
              <a:t>3 </a:t>
            </a:r>
            <a:r>
              <a:rPr lang="nl-BE" u="sng" dirty="0" smtClean="0">
                <a:solidFill>
                  <a:schemeClr val="tx1"/>
                </a:solidFill>
                <a:sym typeface="Wingdings" panose="05000000000000000000" pitchFamily="2" charset="2"/>
              </a:rPr>
              <a:t>baselines </a:t>
            </a:r>
            <a:r>
              <a:rPr lang="nl-BE" u="sng" dirty="0" err="1" smtClean="0">
                <a:solidFill>
                  <a:schemeClr val="tx1"/>
                </a:solidFill>
                <a:sym typeface="Wingdings" panose="05000000000000000000" pitchFamily="2" charset="2"/>
              </a:rPr>
              <a:t>to</a:t>
            </a:r>
            <a:r>
              <a:rPr lang="nl-BE" u="sng" dirty="0" smtClean="0">
                <a:solidFill>
                  <a:schemeClr val="tx1"/>
                </a:solidFill>
                <a:sym typeface="Wingdings" panose="05000000000000000000" pitchFamily="2" charset="2"/>
              </a:rPr>
              <a:t> control</a:t>
            </a:r>
            <a:endParaRPr lang="nl-BE" dirty="0" smtClean="0">
              <a:solidFill>
                <a:schemeClr val="tx1"/>
              </a:solidFill>
              <a:sym typeface="Wingdings" panose="05000000000000000000" pitchFamily="2" charset="2"/>
            </a:endParaRPr>
          </a:p>
          <a:p>
            <a:pPr lvl="1">
              <a:buFont typeface="+mj-lt"/>
              <a:buAutoNum type="arabicPeriod"/>
            </a:pPr>
            <a:r>
              <a:rPr lang="nl-BE" dirty="0" smtClean="0">
                <a:solidFill>
                  <a:schemeClr val="tx1"/>
                </a:solidFill>
                <a:sym typeface="Wingdings" panose="05000000000000000000" pitchFamily="2" charset="2"/>
              </a:rPr>
              <a:t>Scope</a:t>
            </a:r>
          </a:p>
          <a:p>
            <a:pPr lvl="1">
              <a:buFont typeface="+mj-lt"/>
              <a:buAutoNum type="arabicPeriod"/>
            </a:pPr>
            <a:r>
              <a:rPr lang="nl-BE" i="1" dirty="0" smtClean="0">
                <a:solidFill>
                  <a:schemeClr val="tx1"/>
                </a:solidFill>
                <a:sym typeface="Wingdings" panose="05000000000000000000" pitchFamily="2" charset="2"/>
              </a:rPr>
              <a:t>Time</a:t>
            </a:r>
          </a:p>
          <a:p>
            <a:pPr lvl="1">
              <a:buFont typeface="+mj-lt"/>
              <a:buAutoNum type="arabicPeriod"/>
            </a:pPr>
            <a:r>
              <a:rPr lang="nl-BE" i="1" dirty="0" smtClean="0">
                <a:solidFill>
                  <a:schemeClr val="tx1"/>
                </a:solidFill>
                <a:sym typeface="Wingdings" panose="05000000000000000000" pitchFamily="2" charset="2"/>
              </a:rPr>
              <a:t>Budget</a:t>
            </a:r>
          </a:p>
          <a:p>
            <a:pPr lvl="1"/>
            <a:endParaRPr lang="nl-BE" dirty="0">
              <a:solidFill>
                <a:schemeClr val="tx1"/>
              </a:solidFill>
              <a:sym typeface="Wingdings" panose="05000000000000000000" pitchFamily="2" charset="2"/>
            </a:endParaRPr>
          </a:p>
          <a:p>
            <a:r>
              <a:rPr lang="nl-BE" dirty="0" smtClean="0">
                <a:solidFill>
                  <a:schemeClr val="tx1"/>
                </a:solidFill>
                <a:sym typeface="Wingdings" panose="05000000000000000000" pitchFamily="2" charset="2"/>
              </a:rPr>
              <a:t>Change of a baseline  change </a:t>
            </a:r>
            <a:r>
              <a:rPr lang="nl-BE" dirty="0" err="1" smtClean="0">
                <a:solidFill>
                  <a:schemeClr val="tx1"/>
                </a:solidFill>
                <a:sym typeface="Wingdings" panose="05000000000000000000" pitchFamily="2" charset="2"/>
              </a:rPr>
              <a:t>request</a:t>
            </a:r>
            <a:endParaRPr lang="nl-BE" dirty="0" smtClean="0">
              <a:solidFill>
                <a:schemeClr val="tx1"/>
              </a:solidFill>
              <a:sym typeface="Wingdings" panose="05000000000000000000" pitchFamily="2" charset="2"/>
            </a:endParaRPr>
          </a:p>
          <a:p>
            <a:endParaRPr lang="nl-BE" dirty="0" smtClean="0">
              <a:solidFill>
                <a:schemeClr val="tx1"/>
              </a:solidFill>
              <a:sym typeface="Wingdings" panose="05000000000000000000" pitchFamily="2" charset="2"/>
            </a:endParaRPr>
          </a:p>
        </p:txBody>
      </p:sp>
      <p:sp>
        <p:nvSpPr>
          <p:cNvPr id="5" name="Oval Callout 4"/>
          <p:cNvSpPr/>
          <p:nvPr/>
        </p:nvSpPr>
        <p:spPr>
          <a:xfrm>
            <a:off x="9515340" y="2386885"/>
            <a:ext cx="2086377" cy="888642"/>
          </a:xfrm>
          <a:prstGeom prst="wedgeEllipseCallout">
            <a:avLst>
              <a:gd name="adj1" fmla="val -270834"/>
              <a:gd name="adj2" fmla="val -9837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smtClean="0">
                <a:solidFill>
                  <a:schemeClr val="tx1"/>
                </a:solidFill>
              </a:rPr>
              <a:t>Look up ..…</a:t>
            </a:r>
          </a:p>
        </p:txBody>
      </p:sp>
      <p:sp>
        <p:nvSpPr>
          <p:cNvPr id="6" name="Title 1"/>
          <p:cNvSpPr>
            <a:spLocks noGrp="1"/>
          </p:cNvSpPr>
          <p:nvPr>
            <p:ph type="title"/>
          </p:nvPr>
        </p:nvSpPr>
        <p:spPr>
          <a:xfrm>
            <a:off x="1545905" y="567978"/>
            <a:ext cx="10151918" cy="825865"/>
          </a:xfrm>
        </p:spPr>
        <p:txBody>
          <a:bodyPr>
            <a:normAutofit/>
          </a:bodyPr>
          <a:lstStyle/>
          <a:p>
            <a:r>
              <a:rPr lang="en-GB" dirty="0" smtClean="0"/>
              <a:t>Project </a:t>
            </a:r>
            <a:r>
              <a:rPr lang="en-GB" b="1" dirty="0" smtClean="0">
                <a:solidFill>
                  <a:srgbClr val="C00000"/>
                </a:solidFill>
              </a:rPr>
              <a:t>phase 3- ‘the planning’ </a:t>
            </a:r>
            <a:r>
              <a:rPr lang="en-GB" b="1" dirty="0" smtClean="0">
                <a:solidFill>
                  <a:srgbClr val="C00000"/>
                </a:solidFill>
                <a:sym typeface="Wingdings" panose="05000000000000000000" pitchFamily="2" charset="2"/>
              </a:rPr>
              <a:t> </a:t>
            </a:r>
            <a:r>
              <a:rPr lang="en-GB" b="1" u="sng" dirty="0" smtClean="0">
                <a:solidFill>
                  <a:srgbClr val="C00000"/>
                </a:solidFill>
                <a:effectLst>
                  <a:outerShdw blurRad="38100" dist="38100" dir="2700000" algn="tl">
                    <a:srgbClr val="000000">
                      <a:alpha val="43137"/>
                    </a:srgbClr>
                  </a:outerShdw>
                </a:effectLst>
                <a:sym typeface="Wingdings" panose="05000000000000000000" pitchFamily="2" charset="2"/>
              </a:rPr>
              <a:t>Important</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0794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8129" y="1335451"/>
            <a:ext cx="9229002" cy="3906981"/>
          </a:xfrm>
        </p:spPr>
        <p:txBody>
          <a:bodyPr>
            <a:normAutofit/>
          </a:bodyPr>
          <a:lstStyle/>
          <a:p>
            <a:pPr marL="0" indent="0">
              <a:buNone/>
            </a:pPr>
            <a:r>
              <a:rPr lang="en-US" b="1" u="sng" dirty="0" smtClean="0">
                <a:solidFill>
                  <a:schemeClr val="tx1"/>
                </a:solidFill>
                <a:effectLst>
                  <a:outerShdw blurRad="38100" dist="38100" dir="2700000" algn="tl">
                    <a:srgbClr val="000000">
                      <a:alpha val="43137"/>
                    </a:srgbClr>
                  </a:outerShdw>
                </a:effectLst>
                <a:sym typeface="Wingdings" panose="05000000000000000000" pitchFamily="2" charset="2"/>
              </a:rPr>
              <a:t>2 (two) type of scope:</a:t>
            </a:r>
          </a:p>
          <a:p>
            <a:pPr marL="0" indent="0">
              <a:buNone/>
            </a:pPr>
            <a:endParaRPr lang="en-US" dirty="0" smtClean="0">
              <a:solidFill>
                <a:schemeClr val="tx1"/>
              </a:solidFill>
              <a:sym typeface="Wingdings" panose="05000000000000000000" pitchFamily="2" charset="2"/>
            </a:endParaRPr>
          </a:p>
          <a:p>
            <a:pPr>
              <a:buFont typeface="+mj-lt"/>
              <a:buAutoNum type="arabicPeriod"/>
            </a:pPr>
            <a:r>
              <a:rPr lang="en-US" u="sng" dirty="0" smtClean="0">
                <a:solidFill>
                  <a:schemeClr val="tx1"/>
                </a:solidFill>
                <a:effectLst>
                  <a:outerShdw blurRad="38100" dist="38100" dir="2700000" algn="tl">
                    <a:srgbClr val="000000">
                      <a:alpha val="43137"/>
                    </a:srgbClr>
                  </a:outerShdw>
                </a:effectLst>
                <a:sym typeface="Wingdings" panose="05000000000000000000" pitchFamily="2" charset="2"/>
              </a:rPr>
              <a:t>Produc</a:t>
            </a:r>
            <a:r>
              <a:rPr lang="en-US" dirty="0" smtClean="0">
                <a:solidFill>
                  <a:schemeClr val="tx1"/>
                </a:solidFill>
                <a:effectLst>
                  <a:outerShdw blurRad="38100" dist="38100" dir="2700000" algn="tl">
                    <a:srgbClr val="000000">
                      <a:alpha val="43137"/>
                    </a:srgbClr>
                  </a:outerShdw>
                </a:effectLst>
                <a:sym typeface="Wingdings" panose="05000000000000000000" pitchFamily="2" charset="2"/>
              </a:rPr>
              <a:t>t scope </a:t>
            </a:r>
            <a:r>
              <a:rPr lang="en-US" dirty="0" smtClean="0">
                <a:solidFill>
                  <a:schemeClr val="tx1"/>
                </a:solidFill>
                <a:sym typeface="Wingdings" panose="05000000000000000000" pitchFamily="2" charset="2"/>
              </a:rPr>
              <a:t>– focus on requirements (see “process requirements”)</a:t>
            </a:r>
          </a:p>
          <a:p>
            <a:pPr lvl="1"/>
            <a:r>
              <a:rPr lang="en-US" u="sng" dirty="0" smtClean="0">
                <a:solidFill>
                  <a:schemeClr val="tx1"/>
                </a:solidFill>
                <a:effectLst>
                  <a:outerShdw blurRad="38100" dist="38100" dir="2700000" algn="tl">
                    <a:srgbClr val="000000">
                      <a:alpha val="43137"/>
                    </a:srgbClr>
                  </a:outerShdw>
                </a:effectLst>
                <a:sym typeface="Wingdings" panose="05000000000000000000" pitchFamily="2" charset="2"/>
              </a:rPr>
              <a:t>PB</a:t>
            </a:r>
            <a:r>
              <a:rPr lang="en-US" dirty="0" smtClean="0">
                <a:solidFill>
                  <a:schemeClr val="tx1"/>
                </a:solidFill>
                <a:sym typeface="Wingdings" panose="05000000000000000000" pitchFamily="2" charset="2"/>
              </a:rPr>
              <a:t>S (product breakdown structure) – aka BOM (“bill of materials”)</a:t>
            </a:r>
          </a:p>
          <a:p>
            <a:pPr>
              <a:buFont typeface="+mj-lt"/>
              <a:buAutoNum type="arabicPeriod"/>
            </a:pPr>
            <a:r>
              <a:rPr lang="en-US" u="sng" dirty="0" smtClean="0">
                <a:solidFill>
                  <a:schemeClr val="tx1"/>
                </a:solidFill>
                <a:effectLst>
                  <a:outerShdw blurRad="38100" dist="38100" dir="2700000" algn="tl">
                    <a:srgbClr val="000000">
                      <a:alpha val="43137"/>
                    </a:srgbClr>
                  </a:outerShdw>
                </a:effectLst>
                <a:sym typeface="Wingdings" panose="05000000000000000000" pitchFamily="2" charset="2"/>
              </a:rPr>
              <a:t>Project </a:t>
            </a:r>
            <a:r>
              <a:rPr lang="en-US" dirty="0" smtClean="0">
                <a:solidFill>
                  <a:schemeClr val="tx1"/>
                </a:solidFill>
                <a:effectLst>
                  <a:outerShdw blurRad="38100" dist="38100" dir="2700000" algn="tl">
                    <a:srgbClr val="000000">
                      <a:alpha val="43137"/>
                    </a:srgbClr>
                  </a:outerShdw>
                </a:effectLst>
                <a:sym typeface="Wingdings" panose="05000000000000000000" pitchFamily="2" charset="2"/>
              </a:rPr>
              <a:t>scope </a:t>
            </a:r>
            <a:r>
              <a:rPr lang="en-US" dirty="0" smtClean="0">
                <a:solidFill>
                  <a:schemeClr val="tx1"/>
                </a:solidFill>
                <a:sym typeface="Wingdings" panose="05000000000000000000" pitchFamily="2" charset="2"/>
              </a:rPr>
              <a:t>– which tasks builds up a project?</a:t>
            </a:r>
          </a:p>
          <a:p>
            <a:pPr lvl="1"/>
            <a:r>
              <a:rPr lang="en-US" u="sng" dirty="0" smtClean="0">
                <a:solidFill>
                  <a:schemeClr val="tx1"/>
                </a:solidFill>
                <a:effectLst>
                  <a:outerShdw blurRad="38100" dist="38100" dir="2700000" algn="tl">
                    <a:srgbClr val="000000">
                      <a:alpha val="43137"/>
                    </a:srgbClr>
                  </a:outerShdw>
                </a:effectLst>
                <a:sym typeface="Wingdings" panose="05000000000000000000" pitchFamily="2" charset="2"/>
              </a:rPr>
              <a:t>WBS</a:t>
            </a:r>
            <a:r>
              <a:rPr lang="en-US" dirty="0" smtClean="0">
                <a:solidFill>
                  <a:schemeClr val="tx1"/>
                </a:solidFill>
                <a:sym typeface="Wingdings" panose="05000000000000000000" pitchFamily="2" charset="2"/>
              </a:rPr>
              <a:t> (work breakdown structure)</a:t>
            </a:r>
          </a:p>
          <a:p>
            <a:pPr lvl="2"/>
            <a:r>
              <a:rPr lang="en-US" dirty="0" smtClean="0">
                <a:solidFill>
                  <a:schemeClr val="tx1"/>
                </a:solidFill>
                <a:sym typeface="Wingdings" panose="05000000000000000000" pitchFamily="2" charset="2"/>
              </a:rPr>
              <a:t>E.g. = Financial </a:t>
            </a:r>
          </a:p>
          <a:p>
            <a:pPr lvl="2"/>
            <a:r>
              <a:rPr lang="en-US" dirty="0" smtClean="0">
                <a:solidFill>
                  <a:schemeClr val="tx1"/>
                </a:solidFill>
                <a:sym typeface="Wingdings" panose="05000000000000000000" pitchFamily="2" charset="2"/>
              </a:rPr>
              <a:t>E.g. = Training of end users</a:t>
            </a:r>
          </a:p>
          <a:p>
            <a:pPr lvl="2"/>
            <a:r>
              <a:rPr lang="en-US" dirty="0" smtClean="0">
                <a:solidFill>
                  <a:schemeClr val="tx1"/>
                </a:solidFill>
                <a:sym typeface="Wingdings" panose="05000000000000000000" pitchFamily="2" charset="2"/>
              </a:rPr>
              <a:t>E.g. = Testing </a:t>
            </a:r>
          </a:p>
          <a:p>
            <a:pPr lvl="2"/>
            <a:r>
              <a:rPr lang="en-US" dirty="0" err="1" smtClean="0">
                <a:solidFill>
                  <a:schemeClr val="tx1"/>
                </a:solidFill>
                <a:sym typeface="Wingdings" panose="05000000000000000000" pitchFamily="2" charset="2"/>
              </a:rPr>
              <a:t>E.g</a:t>
            </a:r>
            <a:r>
              <a:rPr lang="en-US" dirty="0" smtClean="0">
                <a:solidFill>
                  <a:schemeClr val="tx1"/>
                </a:solidFill>
                <a:sym typeface="Wingdings" panose="05000000000000000000" pitchFamily="2" charset="2"/>
              </a:rPr>
              <a:t> = Risk management</a:t>
            </a:r>
          </a:p>
          <a:p>
            <a:pPr lvl="1"/>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p:txBody>
      </p:sp>
      <p:sp>
        <p:nvSpPr>
          <p:cNvPr id="5" name="Title 1"/>
          <p:cNvSpPr>
            <a:spLocks noGrp="1"/>
          </p:cNvSpPr>
          <p:nvPr>
            <p:ph type="title"/>
          </p:nvPr>
        </p:nvSpPr>
        <p:spPr>
          <a:xfrm>
            <a:off x="1661375" y="130096"/>
            <a:ext cx="10530625" cy="1231113"/>
          </a:xfrm>
        </p:spPr>
        <p:txBody>
          <a:bodyPr>
            <a:normAutofit/>
          </a:bodyPr>
          <a:lstStyle/>
          <a:p>
            <a:r>
              <a:rPr lang="en-GB" dirty="0" smtClean="0"/>
              <a:t>Project </a:t>
            </a:r>
            <a:r>
              <a:rPr lang="en-GB" b="1" dirty="0" smtClean="0">
                <a:solidFill>
                  <a:srgbClr val="C00000"/>
                </a:solidFill>
              </a:rPr>
              <a:t>phase 3 - ‘planning’ </a:t>
            </a:r>
            <a:r>
              <a:rPr lang="en-GB" sz="2400" b="1" dirty="0" smtClean="0">
                <a:solidFill>
                  <a:srgbClr val="C00000"/>
                </a:solidFill>
              </a:rPr>
              <a:t>project-baseline “SCOPE</a:t>
            </a:r>
            <a:r>
              <a:rPr lang="en-GB" sz="2800" b="1" dirty="0" smtClean="0">
                <a:solidFill>
                  <a:srgbClr val="C00000"/>
                </a:solidFill>
              </a:rPr>
              <a:t>”</a:t>
            </a:r>
            <a:endParaRPr lang="en-GB" sz="2400" b="1" u="sng" dirty="0">
              <a:solidFill>
                <a:srgbClr val="C00000"/>
              </a:solidFill>
              <a:effectLst>
                <a:outerShdw blurRad="38100" dist="38100" dir="2700000" algn="tl">
                  <a:srgbClr val="000000">
                    <a:alpha val="43137"/>
                  </a:srgbClr>
                </a:outerShdw>
              </a:effectLs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744" y="5510113"/>
            <a:ext cx="9579772" cy="1155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7360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0818" y="1454728"/>
            <a:ext cx="9758939" cy="4509654"/>
          </a:xfrm>
        </p:spPr>
        <p:txBody>
          <a:bodyPr>
            <a:normAutofit/>
          </a:bodyPr>
          <a:lstStyle/>
          <a:p>
            <a:r>
              <a:rPr lang="en-US" b="1" u="sng" dirty="0" smtClean="0">
                <a:solidFill>
                  <a:schemeClr val="tx1"/>
                </a:solidFill>
                <a:effectLst>
                  <a:outerShdw blurRad="38100" dist="38100" dir="2700000" algn="tl">
                    <a:srgbClr val="000000">
                      <a:alpha val="43137"/>
                    </a:srgbClr>
                  </a:outerShdw>
                </a:effectLst>
                <a:sym typeface="Wingdings" panose="05000000000000000000" pitchFamily="2" charset="2"/>
              </a:rPr>
              <a:t>3-builging blocks of the SCOPE-baseline:</a:t>
            </a:r>
          </a:p>
          <a:p>
            <a:pPr marL="0" indent="0">
              <a:buNone/>
            </a:pPr>
            <a:endParaRPr lang="en-US" b="1" u="sng" dirty="0" smtClean="0">
              <a:solidFill>
                <a:schemeClr val="tx1"/>
              </a:solidFill>
              <a:effectLst>
                <a:outerShdw blurRad="38100" dist="38100" dir="2700000" algn="tl">
                  <a:srgbClr val="000000">
                    <a:alpha val="43137"/>
                  </a:srgbClr>
                </a:outerShdw>
              </a:effectLst>
              <a:sym typeface="Wingdings" panose="05000000000000000000" pitchFamily="2" charset="2"/>
            </a:endParaRPr>
          </a:p>
          <a:p>
            <a:pPr>
              <a:buFont typeface="+mj-lt"/>
              <a:buAutoNum type="arabicPeriod"/>
            </a:pPr>
            <a:r>
              <a:rPr lang="en-US" dirty="0" smtClean="0">
                <a:solidFill>
                  <a:schemeClr val="tx1"/>
                </a:solidFill>
                <a:sym typeface="Wingdings" panose="05000000000000000000" pitchFamily="2" charset="2"/>
              </a:rPr>
              <a:t>Scope statement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156</a:t>
            </a:r>
          </a:p>
          <a:p>
            <a:pPr lvl="1"/>
            <a:r>
              <a:rPr lang="en-US" dirty="0" smtClean="0">
                <a:solidFill>
                  <a:schemeClr val="tx1"/>
                </a:solidFill>
                <a:sym typeface="Wingdings" panose="05000000000000000000" pitchFamily="2" charset="2"/>
              </a:rPr>
              <a:t>High-level statement describing the scope.</a:t>
            </a:r>
          </a:p>
          <a:p>
            <a:pPr lvl="1"/>
            <a:r>
              <a:rPr lang="en-US" dirty="0" smtClean="0">
                <a:solidFill>
                  <a:schemeClr val="tx1"/>
                </a:solidFill>
                <a:sym typeface="Wingdings" panose="05000000000000000000" pitchFamily="2" charset="2"/>
              </a:rPr>
              <a:t>Describes the direction to take  to reach the requested objectives</a:t>
            </a:r>
          </a:p>
          <a:p>
            <a:pPr lvl="1"/>
            <a:r>
              <a:rPr lang="en-US" dirty="0" smtClean="0">
                <a:solidFill>
                  <a:schemeClr val="tx1"/>
                </a:solidFill>
                <a:sym typeface="Wingdings" panose="05000000000000000000" pitchFamily="2" charset="2"/>
              </a:rPr>
              <a:t>Describes the framework and method which will be used to manage the project</a:t>
            </a:r>
          </a:p>
          <a:p>
            <a:pPr>
              <a:buFont typeface="+mj-lt"/>
              <a:buAutoNum type="arabicPeriod"/>
            </a:pPr>
            <a:r>
              <a:rPr lang="en-US" dirty="0" smtClean="0">
                <a:solidFill>
                  <a:schemeClr val="tx1"/>
                </a:solidFill>
                <a:sym typeface="Wingdings" panose="05000000000000000000" pitchFamily="2" charset="2"/>
              </a:rPr>
              <a:t>PBS and/or WBS–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157</a:t>
            </a:r>
          </a:p>
          <a:p>
            <a:pPr lvl="1"/>
            <a:r>
              <a:rPr lang="en-US" dirty="0" smtClean="0">
                <a:solidFill>
                  <a:schemeClr val="tx1"/>
                </a:solidFill>
                <a:sym typeface="Wingdings" panose="05000000000000000000" pitchFamily="2" charset="2"/>
              </a:rPr>
              <a:t>See slide 16</a:t>
            </a:r>
          </a:p>
          <a:p>
            <a:pPr>
              <a:buFont typeface="+mj-lt"/>
              <a:buAutoNum type="arabicPeriod"/>
            </a:pPr>
            <a:r>
              <a:rPr lang="en-US" dirty="0" smtClean="0">
                <a:solidFill>
                  <a:schemeClr val="tx1"/>
                </a:solidFill>
                <a:sym typeface="Wingdings" panose="05000000000000000000" pitchFamily="2" charset="2"/>
              </a:rPr>
              <a:t>WBS dictionary–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158</a:t>
            </a:r>
          </a:p>
          <a:p>
            <a:pPr lvl="1"/>
            <a:r>
              <a:rPr lang="en-US" dirty="0" smtClean="0">
                <a:solidFill>
                  <a:schemeClr val="tx1"/>
                </a:solidFill>
                <a:sym typeface="Wingdings" panose="05000000000000000000" pitchFamily="2" charset="2"/>
              </a:rPr>
              <a:t>See next slide</a:t>
            </a:r>
          </a:p>
          <a:p>
            <a:pPr marL="0" indent="0">
              <a:buNone/>
            </a:pPr>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p:txBody>
      </p:sp>
      <p:sp>
        <p:nvSpPr>
          <p:cNvPr id="6" name="Oval Callout 5"/>
          <p:cNvSpPr/>
          <p:nvPr/>
        </p:nvSpPr>
        <p:spPr>
          <a:xfrm>
            <a:off x="9785795" y="3556717"/>
            <a:ext cx="2086377" cy="888642"/>
          </a:xfrm>
          <a:prstGeom prst="wedgeEllipseCallout">
            <a:avLst>
              <a:gd name="adj1" fmla="val -295525"/>
              <a:gd name="adj2" fmla="val 59601"/>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smtClean="0">
                <a:solidFill>
                  <a:schemeClr val="tx1"/>
                </a:solidFill>
              </a:rPr>
              <a:t>Look up ..…</a:t>
            </a:r>
          </a:p>
        </p:txBody>
      </p:sp>
      <p:sp>
        <p:nvSpPr>
          <p:cNvPr id="7" name="Title 1"/>
          <p:cNvSpPr>
            <a:spLocks noGrp="1"/>
          </p:cNvSpPr>
          <p:nvPr>
            <p:ph type="title"/>
          </p:nvPr>
        </p:nvSpPr>
        <p:spPr>
          <a:xfrm>
            <a:off x="1661375" y="130096"/>
            <a:ext cx="10530625" cy="1231113"/>
          </a:xfrm>
        </p:spPr>
        <p:txBody>
          <a:bodyPr>
            <a:normAutofit/>
          </a:bodyPr>
          <a:lstStyle/>
          <a:p>
            <a:r>
              <a:rPr lang="en-GB" dirty="0" smtClean="0"/>
              <a:t>Project </a:t>
            </a:r>
            <a:r>
              <a:rPr lang="en-GB" b="1" dirty="0" smtClean="0">
                <a:solidFill>
                  <a:srgbClr val="C00000"/>
                </a:solidFill>
              </a:rPr>
              <a:t>phase 3 - ‘planning’ </a:t>
            </a:r>
            <a:r>
              <a:rPr lang="en-GB" sz="2400" b="1" dirty="0" smtClean="0">
                <a:solidFill>
                  <a:srgbClr val="C00000"/>
                </a:solidFill>
              </a:rPr>
              <a:t>project-baseline “SCOPE</a:t>
            </a:r>
            <a:r>
              <a:rPr lang="en-GB" sz="2800" b="1" dirty="0" smtClean="0">
                <a:solidFill>
                  <a:srgbClr val="C00000"/>
                </a:solidFill>
              </a:rPr>
              <a:t>”</a:t>
            </a:r>
            <a:endParaRPr lang="en-GB" sz="24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12459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30321" y="151665"/>
            <a:ext cx="6645499" cy="663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6531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WBS </a:t>
            </a:r>
            <a:r>
              <a:rPr lang="fr-BE" dirty="0" err="1" smtClean="0"/>
              <a:t>dictionary</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071" y="1313646"/>
            <a:ext cx="9513419" cy="1035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92865" y="2595209"/>
            <a:ext cx="3591511" cy="208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263" y="2595209"/>
            <a:ext cx="2941324" cy="2167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3076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854" y="2785419"/>
            <a:ext cx="10307782" cy="1280890"/>
          </a:xfrm>
        </p:spPr>
        <p:txBody>
          <a:bodyPr>
            <a:normAutofit fontScale="90000"/>
          </a:bodyPr>
          <a:lstStyle/>
          <a:p>
            <a:r>
              <a:rPr lang="en-GB" dirty="0" smtClean="0"/>
              <a:t>Part 3: </a:t>
            </a:r>
            <a:br>
              <a:rPr lang="en-GB" dirty="0" smtClean="0"/>
            </a:br>
            <a:r>
              <a:rPr lang="en-GB" dirty="0"/>
              <a:t/>
            </a:r>
            <a:br>
              <a:rPr lang="en-GB" dirty="0"/>
            </a:br>
            <a:r>
              <a:rPr lang="en-GB" b="1" u="sng" dirty="0" smtClean="0">
                <a:solidFill>
                  <a:srgbClr val="C00000"/>
                </a:solidFill>
                <a:effectLst>
                  <a:outerShdw blurRad="38100" dist="38100" dir="2700000" algn="tl">
                    <a:srgbClr val="000000">
                      <a:alpha val="43137"/>
                    </a:srgbClr>
                  </a:outerShdw>
                </a:effectLst>
              </a:rPr>
              <a:t>Leading </a:t>
            </a:r>
            <a:r>
              <a:rPr lang="en-GB" dirty="0" smtClean="0">
                <a:solidFill>
                  <a:schemeClr val="tx1"/>
                </a:solidFill>
              </a:rPr>
              <a:t>projects</a:t>
            </a:r>
            <a:endParaRPr lang="en-GB" dirty="0">
              <a:solidFill>
                <a:schemeClr val="tx1"/>
              </a:solidFill>
            </a:endParaRPr>
          </a:p>
        </p:txBody>
      </p:sp>
    </p:spTree>
    <p:extLst>
      <p:ext uri="{BB962C8B-B14F-4D97-AF65-F5344CB8AC3E}">
        <p14:creationId xmlns:p14="http://schemas.microsoft.com/office/powerpoint/2010/main" val="3102053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P_D3_leiden_Page_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TextBox 2"/>
          <p:cNvSpPr txBox="1"/>
          <p:nvPr/>
        </p:nvSpPr>
        <p:spPr>
          <a:xfrm>
            <a:off x="2884869" y="1468191"/>
            <a:ext cx="6697013" cy="369332"/>
          </a:xfrm>
          <a:prstGeom prst="rect">
            <a:avLst/>
          </a:prstGeom>
          <a:solidFill>
            <a:schemeClr val="bg1"/>
          </a:solidFill>
        </p:spPr>
        <p:txBody>
          <a:bodyPr wrap="square" rtlCol="0">
            <a:spAutoFit/>
          </a:bodyPr>
          <a:lstStyle/>
          <a:p>
            <a:pPr algn="ctr"/>
            <a:r>
              <a:rPr lang="fr-BE" dirty="0" smtClean="0"/>
              <a:t>    In </a:t>
            </a:r>
            <a:r>
              <a:rPr lang="fr-BE" dirty="0" err="1" smtClean="0"/>
              <a:t>which</a:t>
            </a:r>
            <a:r>
              <a:rPr lang="fr-BE" dirty="0" smtClean="0"/>
              <a:t> </a:t>
            </a:r>
            <a:r>
              <a:rPr lang="fr-BE" dirty="0" err="1" smtClean="0"/>
              <a:t>sequence</a:t>
            </a:r>
            <a:r>
              <a:rPr lang="fr-BE" dirty="0" smtClean="0"/>
              <a:t>? </a:t>
            </a:r>
            <a:r>
              <a:rPr lang="fr-BE" dirty="0" err="1" smtClean="0"/>
              <a:t>What’s</a:t>
            </a:r>
            <a:r>
              <a:rPr lang="fr-BE" dirty="0" smtClean="0"/>
              <a:t> the duration? – TIME   </a:t>
            </a:r>
            <a:endParaRPr lang="en-US" dirty="0"/>
          </a:p>
        </p:txBody>
      </p:sp>
      <p:sp>
        <p:nvSpPr>
          <p:cNvPr id="4" name="Rectangle 3"/>
          <p:cNvSpPr/>
          <p:nvPr/>
        </p:nvSpPr>
        <p:spPr>
          <a:xfrm>
            <a:off x="4687910" y="1918952"/>
            <a:ext cx="3116687" cy="412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718220" y="3540501"/>
            <a:ext cx="1416676" cy="369332"/>
          </a:xfrm>
          <a:prstGeom prst="rect">
            <a:avLst/>
          </a:prstGeom>
          <a:solidFill>
            <a:schemeClr val="bg1"/>
          </a:solidFill>
        </p:spPr>
        <p:txBody>
          <a:bodyPr wrap="square" rtlCol="0">
            <a:spAutoFit/>
          </a:bodyPr>
          <a:lstStyle/>
          <a:p>
            <a:pPr algn="ctr"/>
            <a:r>
              <a:rPr lang="fr-BE" dirty="0" smtClean="0"/>
              <a:t>5 </a:t>
            </a:r>
            <a:r>
              <a:rPr lang="fr-BE" dirty="0" err="1" smtClean="0"/>
              <a:t>steps</a:t>
            </a:r>
            <a:endParaRPr lang="en-US" dirty="0"/>
          </a:p>
        </p:txBody>
      </p:sp>
      <p:sp>
        <p:nvSpPr>
          <p:cNvPr id="6" name="TextBox 5"/>
          <p:cNvSpPr txBox="1"/>
          <p:nvPr/>
        </p:nvSpPr>
        <p:spPr>
          <a:xfrm>
            <a:off x="1935774" y="3923481"/>
            <a:ext cx="8218160" cy="369332"/>
          </a:xfrm>
          <a:prstGeom prst="rect">
            <a:avLst/>
          </a:prstGeom>
          <a:solidFill>
            <a:schemeClr val="bg1"/>
          </a:solidFill>
        </p:spPr>
        <p:txBody>
          <a:bodyPr wrap="square" rtlCol="0">
            <a:spAutoFit/>
          </a:bodyPr>
          <a:lstStyle/>
          <a:p>
            <a:pPr algn="ctr"/>
            <a:r>
              <a:rPr lang="fr-BE" dirty="0" smtClean="0"/>
              <a:t>1. </a:t>
            </a:r>
            <a:r>
              <a:rPr lang="fr-BE" dirty="0" err="1" smtClean="0"/>
              <a:t>Activities</a:t>
            </a:r>
            <a:r>
              <a:rPr lang="fr-BE" dirty="0" smtClean="0"/>
              <a:t> – 2. </a:t>
            </a:r>
            <a:r>
              <a:rPr lang="fr-BE" dirty="0" err="1"/>
              <a:t>S</a:t>
            </a:r>
            <a:r>
              <a:rPr lang="fr-BE" dirty="0" err="1" smtClean="0"/>
              <a:t>equence</a:t>
            </a:r>
            <a:r>
              <a:rPr lang="fr-BE" dirty="0" smtClean="0"/>
              <a:t> – 3. </a:t>
            </a:r>
            <a:r>
              <a:rPr lang="fr-BE" dirty="0" err="1" smtClean="0"/>
              <a:t>Resources</a:t>
            </a:r>
            <a:r>
              <a:rPr lang="fr-BE" dirty="0" smtClean="0"/>
              <a:t> – 4. Duration – 5. </a:t>
            </a:r>
            <a:r>
              <a:rPr lang="fr-BE" dirty="0" err="1" smtClean="0"/>
              <a:t>Timeline</a:t>
            </a:r>
            <a:endParaRPr lang="en-US" dirty="0"/>
          </a:p>
        </p:txBody>
      </p:sp>
    </p:spTree>
    <p:extLst>
      <p:ext uri="{BB962C8B-B14F-4D97-AF65-F5344CB8AC3E}">
        <p14:creationId xmlns:p14="http://schemas.microsoft.com/office/powerpoint/2010/main" val="2683081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Callout 4"/>
          <p:cNvSpPr/>
          <p:nvPr/>
        </p:nvSpPr>
        <p:spPr>
          <a:xfrm>
            <a:off x="9791725" y="3816440"/>
            <a:ext cx="2086377" cy="888642"/>
          </a:xfrm>
          <a:prstGeom prst="wedgeEllipseCallout">
            <a:avLst>
              <a:gd name="adj1" fmla="val -269368"/>
              <a:gd name="adj2" fmla="val -115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smtClean="0">
                <a:solidFill>
                  <a:schemeClr val="tx1"/>
                </a:solidFill>
              </a:rPr>
              <a:t>Look-up</a:t>
            </a:r>
          </a:p>
        </p:txBody>
      </p:sp>
      <p:sp>
        <p:nvSpPr>
          <p:cNvPr id="3" name="Content Placeholder 2"/>
          <p:cNvSpPr>
            <a:spLocks noGrp="1"/>
          </p:cNvSpPr>
          <p:nvPr>
            <p:ph idx="1"/>
          </p:nvPr>
        </p:nvSpPr>
        <p:spPr>
          <a:xfrm>
            <a:off x="1880754" y="1475509"/>
            <a:ext cx="9735989" cy="5174673"/>
          </a:xfrm>
        </p:spPr>
        <p:txBody>
          <a:bodyPr>
            <a:normAutofit/>
          </a:bodyPr>
          <a:lstStyle/>
          <a:p>
            <a:r>
              <a:rPr lang="en-US" dirty="0" smtClean="0">
                <a:solidFill>
                  <a:schemeClr val="tx1"/>
                </a:solidFill>
                <a:sym typeface="Wingdings" panose="05000000000000000000" pitchFamily="2" charset="2"/>
              </a:rPr>
              <a:t>Basis = scope baseline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160) consists of a Project scope statement – WBS and WBS-dictionary</a:t>
            </a:r>
          </a:p>
          <a:p>
            <a:r>
              <a:rPr lang="en-US" dirty="0" smtClean="0">
                <a:solidFill>
                  <a:schemeClr val="tx1"/>
                </a:solidFill>
                <a:sym typeface="Wingdings" panose="05000000000000000000" pitchFamily="2" charset="2"/>
              </a:rPr>
              <a:t>5 Steps to determine the timeline</a:t>
            </a:r>
          </a:p>
          <a:p>
            <a:pPr marL="800100" lvl="1" indent="-342900">
              <a:buFont typeface="+mj-lt"/>
              <a:buAutoNum type="arabicPeriod"/>
            </a:pPr>
            <a:r>
              <a:rPr lang="en-US" dirty="0" smtClean="0">
                <a:solidFill>
                  <a:schemeClr val="tx1"/>
                </a:solidFill>
                <a:sym typeface="Wingdings" panose="05000000000000000000" pitchFamily="2" charset="2"/>
              </a:rPr>
              <a:t>Activity dictionary / inventory</a:t>
            </a:r>
          </a:p>
          <a:p>
            <a:pPr marL="800100" lvl="1" indent="-342900">
              <a:buFont typeface="+mj-lt"/>
              <a:buAutoNum type="arabicPeriod"/>
            </a:pPr>
            <a:r>
              <a:rPr lang="en-US" dirty="0" smtClean="0">
                <a:solidFill>
                  <a:schemeClr val="tx1"/>
                </a:solidFill>
                <a:sym typeface="Wingdings" panose="05000000000000000000" pitchFamily="2" charset="2"/>
              </a:rPr>
              <a:t>Define the logical sequence  and dependencies</a:t>
            </a:r>
          </a:p>
          <a:p>
            <a:pPr lvl="2"/>
            <a:r>
              <a:rPr lang="en-US" dirty="0" smtClean="0">
                <a:solidFill>
                  <a:schemeClr val="tx1"/>
                </a:solidFill>
                <a:sym typeface="Wingdings" panose="05000000000000000000" pitchFamily="2" charset="2"/>
              </a:rPr>
              <a:t>Set-up PDM (precedence diagramming-method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163)</a:t>
            </a:r>
          </a:p>
          <a:p>
            <a:pPr marL="1714500" lvl="3" indent="-342900">
              <a:buFont typeface="+mj-lt"/>
              <a:buAutoNum type="alphaLcParenR"/>
            </a:pPr>
            <a:r>
              <a:rPr lang="en-US" dirty="0" smtClean="0">
                <a:solidFill>
                  <a:schemeClr val="tx1"/>
                </a:solidFill>
                <a:sym typeface="Wingdings" panose="05000000000000000000" pitchFamily="2" charset="2"/>
              </a:rPr>
              <a:t>FS – finish to start</a:t>
            </a:r>
          </a:p>
          <a:p>
            <a:pPr marL="1714500" lvl="3" indent="-342900">
              <a:buFont typeface="+mj-lt"/>
              <a:buAutoNum type="alphaLcParenR"/>
            </a:pPr>
            <a:r>
              <a:rPr lang="en-US" dirty="0" smtClean="0">
                <a:solidFill>
                  <a:schemeClr val="tx1"/>
                </a:solidFill>
                <a:sym typeface="Wingdings" panose="05000000000000000000" pitchFamily="2" charset="2"/>
              </a:rPr>
              <a:t>FF – finish to finish</a:t>
            </a:r>
          </a:p>
          <a:p>
            <a:pPr marL="1714500" lvl="3" indent="-342900">
              <a:buFont typeface="+mj-lt"/>
              <a:buAutoNum type="alphaLcParenR"/>
            </a:pPr>
            <a:r>
              <a:rPr lang="en-US" dirty="0" smtClean="0">
                <a:solidFill>
                  <a:schemeClr val="tx1"/>
                </a:solidFill>
                <a:sym typeface="Wingdings" panose="05000000000000000000" pitchFamily="2" charset="2"/>
              </a:rPr>
              <a:t>SS – start to start</a:t>
            </a:r>
          </a:p>
          <a:p>
            <a:pPr marL="1714500" lvl="3" indent="-342900">
              <a:buFont typeface="+mj-lt"/>
              <a:buAutoNum type="alphaLcParenR"/>
            </a:pPr>
            <a:r>
              <a:rPr lang="en-US" dirty="0" smtClean="0">
                <a:solidFill>
                  <a:schemeClr val="tx1"/>
                </a:solidFill>
                <a:sym typeface="Wingdings" panose="05000000000000000000" pitchFamily="2" charset="2"/>
              </a:rPr>
              <a:t>SF – start to finish</a:t>
            </a:r>
          </a:p>
          <a:p>
            <a:pPr marL="800100" lvl="1" indent="-342900">
              <a:buFont typeface="+mj-lt"/>
              <a:buAutoNum type="arabicPeriod"/>
            </a:pPr>
            <a:r>
              <a:rPr lang="en-US" dirty="0" smtClean="0">
                <a:solidFill>
                  <a:schemeClr val="tx1"/>
                </a:solidFill>
                <a:sym typeface="Wingdings" panose="05000000000000000000" pitchFamily="2" charset="2"/>
              </a:rPr>
              <a:t>Determine all type of resources + make estimations of efforts</a:t>
            </a:r>
          </a:p>
          <a:p>
            <a:pPr marL="800100" lvl="1" indent="-342900">
              <a:buFont typeface="+mj-lt"/>
              <a:buAutoNum type="arabicPeriod"/>
            </a:pPr>
            <a:r>
              <a:rPr lang="en-US" dirty="0" smtClean="0">
                <a:solidFill>
                  <a:schemeClr val="tx1"/>
                </a:solidFill>
                <a:sym typeface="Wingdings" panose="05000000000000000000" pitchFamily="2" charset="2"/>
              </a:rPr>
              <a:t>Determine and estimate duration of efforts</a:t>
            </a:r>
          </a:p>
          <a:p>
            <a:pPr marL="800100" lvl="1" indent="-342900">
              <a:buFont typeface="+mj-lt"/>
              <a:buAutoNum type="arabicPeriod"/>
            </a:pPr>
            <a:r>
              <a:rPr lang="en-US" dirty="0" smtClean="0">
                <a:solidFill>
                  <a:schemeClr val="tx1"/>
                </a:solidFill>
                <a:sym typeface="Wingdings" panose="05000000000000000000" pitchFamily="2" charset="2"/>
              </a:rPr>
              <a:t>Build-up your time lines taking into account the WBS/PBS</a:t>
            </a:r>
          </a:p>
          <a:p>
            <a:pPr marL="914400" lvl="2" indent="0">
              <a:buNone/>
            </a:pPr>
            <a:r>
              <a:rPr lang="en-US" dirty="0" smtClean="0">
                <a:solidFill>
                  <a:schemeClr val="tx1"/>
                </a:solidFill>
                <a:sym typeface="Wingdings" panose="05000000000000000000" pitchFamily="2" charset="2"/>
              </a:rPr>
              <a:t>Determine the  CPM (critical path method)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171-175</a:t>
            </a:r>
          </a:p>
          <a:p>
            <a:pPr lvl="1"/>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p:txBody>
      </p:sp>
      <p:sp>
        <p:nvSpPr>
          <p:cNvPr id="4" name="Title 1"/>
          <p:cNvSpPr>
            <a:spLocks noGrp="1"/>
          </p:cNvSpPr>
          <p:nvPr>
            <p:ph type="title"/>
          </p:nvPr>
        </p:nvSpPr>
        <p:spPr>
          <a:xfrm>
            <a:off x="1880755" y="130096"/>
            <a:ext cx="10151918" cy="773913"/>
          </a:xfrm>
        </p:spPr>
        <p:txBody>
          <a:bodyPr>
            <a:normAutofit/>
          </a:bodyPr>
          <a:lstStyle/>
          <a:p>
            <a:r>
              <a:rPr lang="en-GB" dirty="0" smtClean="0"/>
              <a:t>Project </a:t>
            </a:r>
            <a:r>
              <a:rPr lang="en-GB" b="1" dirty="0" smtClean="0">
                <a:solidFill>
                  <a:srgbClr val="C00000"/>
                </a:solidFill>
              </a:rPr>
              <a:t>phase 3- ‘planning’ - </a:t>
            </a:r>
            <a:r>
              <a:rPr lang="en-GB" sz="2400" b="1" dirty="0" smtClean="0">
                <a:solidFill>
                  <a:srgbClr val="C00000"/>
                </a:solidFill>
              </a:rPr>
              <a:t>project-baseline “TIME”</a:t>
            </a:r>
            <a:endParaRPr lang="en-GB" sz="20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74446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161" y="302138"/>
            <a:ext cx="8911687" cy="1280890"/>
          </a:xfrm>
        </p:spPr>
        <p:txBody>
          <a:bodyPr/>
          <a:lstStyle/>
          <a:p>
            <a:r>
              <a:rPr lang="nl-BE" dirty="0" err="1">
                <a:solidFill>
                  <a:schemeClr val="tx1"/>
                </a:solidFill>
                <a:sym typeface="Wingdings" panose="05000000000000000000" pitchFamily="2" charset="2"/>
              </a:rPr>
              <a:t>precedence</a:t>
            </a:r>
            <a:r>
              <a:rPr lang="nl-BE" dirty="0">
                <a:solidFill>
                  <a:schemeClr val="tx1"/>
                </a:solidFill>
                <a:sym typeface="Wingdings" panose="05000000000000000000" pitchFamily="2" charset="2"/>
              </a:rPr>
              <a:t> </a:t>
            </a:r>
            <a:r>
              <a:rPr lang="nl-BE" dirty="0" smtClean="0">
                <a:solidFill>
                  <a:schemeClr val="tx1"/>
                </a:solidFill>
                <a:sym typeface="Wingdings" panose="05000000000000000000" pitchFamily="2" charset="2"/>
              </a:rPr>
              <a:t>diagram-</a:t>
            </a:r>
            <a:r>
              <a:rPr lang="nl-BE" dirty="0" err="1" smtClean="0">
                <a:solidFill>
                  <a:schemeClr val="tx1"/>
                </a:solidFill>
                <a:sym typeface="Wingdings" panose="05000000000000000000" pitchFamily="2" charset="2"/>
              </a:rPr>
              <a:t>method</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8303" y="1262129"/>
            <a:ext cx="8285305" cy="5061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0344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P_D3_leiden_Page_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Tree>
    <p:extLst>
      <p:ext uri="{BB962C8B-B14F-4D97-AF65-F5344CB8AC3E}">
        <p14:creationId xmlns:p14="http://schemas.microsoft.com/office/powerpoint/2010/main" val="3060658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2382" y="1475509"/>
            <a:ext cx="10525991" cy="5174673"/>
          </a:xfrm>
        </p:spPr>
        <p:txBody>
          <a:bodyPr>
            <a:normAutofit/>
          </a:bodyPr>
          <a:lstStyle/>
          <a:p>
            <a:r>
              <a:rPr lang="en-US" dirty="0" smtClean="0">
                <a:solidFill>
                  <a:schemeClr val="tx1"/>
                </a:solidFill>
                <a:sym typeface="Wingdings" panose="05000000000000000000" pitchFamily="2" charset="2"/>
              </a:rPr>
              <a:t>Estimation technique – important to anticipate efforts and duration–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166-169</a:t>
            </a:r>
          </a:p>
          <a:p>
            <a:pPr marL="800100" lvl="1" indent="-342900">
              <a:buFont typeface="+mj-lt"/>
              <a:buAutoNum type="arabicPeriod"/>
            </a:pPr>
            <a:r>
              <a:rPr lang="en-US" dirty="0" smtClean="0">
                <a:solidFill>
                  <a:schemeClr val="tx1"/>
                </a:solidFill>
                <a:sym typeface="Wingdings" panose="05000000000000000000" pitchFamily="2" charset="2"/>
              </a:rPr>
              <a:t>Analogue  – basis in benchmarking</a:t>
            </a:r>
          </a:p>
          <a:p>
            <a:pPr marL="800100" lvl="1" indent="-342900">
              <a:buFont typeface="+mj-lt"/>
              <a:buAutoNum type="arabicPeriod"/>
            </a:pPr>
            <a:r>
              <a:rPr lang="en-US" dirty="0" smtClean="0">
                <a:solidFill>
                  <a:schemeClr val="tx1"/>
                </a:solidFill>
                <a:sym typeface="Wingdings" panose="05000000000000000000" pitchFamily="2" charset="2"/>
              </a:rPr>
              <a:t>Three-point  Used when you’re not sure of the duration  or due to lack of benchmark or low maturity.</a:t>
            </a:r>
          </a:p>
          <a:p>
            <a:pPr lvl="2"/>
            <a:r>
              <a:rPr lang="en-US" dirty="0" smtClean="0">
                <a:solidFill>
                  <a:schemeClr val="tx1"/>
                </a:solidFill>
                <a:sym typeface="Wingdings" panose="05000000000000000000" pitchFamily="2" charset="2"/>
              </a:rPr>
              <a:t>Positive estimation(=PS)</a:t>
            </a:r>
          </a:p>
          <a:p>
            <a:pPr lvl="2"/>
            <a:r>
              <a:rPr lang="en-US" dirty="0" smtClean="0">
                <a:solidFill>
                  <a:schemeClr val="tx1"/>
                </a:solidFill>
                <a:sym typeface="Wingdings" panose="05000000000000000000" pitchFamily="2" charset="2"/>
              </a:rPr>
              <a:t>Negative estimation (=</a:t>
            </a:r>
            <a:r>
              <a:rPr lang="en-US" dirty="0" err="1" smtClean="0">
                <a:solidFill>
                  <a:schemeClr val="tx1"/>
                </a:solidFill>
                <a:sym typeface="Wingdings" panose="05000000000000000000" pitchFamily="2" charset="2"/>
              </a:rPr>
              <a:t>NegS</a:t>
            </a:r>
            <a:r>
              <a:rPr lang="en-US" dirty="0" smtClean="0">
                <a:solidFill>
                  <a:schemeClr val="tx1"/>
                </a:solidFill>
                <a:sym typeface="Wingdings" panose="05000000000000000000" pitchFamily="2" charset="2"/>
              </a:rPr>
              <a:t>)</a:t>
            </a:r>
          </a:p>
          <a:p>
            <a:pPr lvl="2"/>
            <a:r>
              <a:rPr lang="en-US" dirty="0" smtClean="0">
                <a:solidFill>
                  <a:schemeClr val="tx1"/>
                </a:solidFill>
                <a:sym typeface="Wingdings" panose="05000000000000000000" pitchFamily="2" charset="2"/>
              </a:rPr>
              <a:t>Normal estimation (=NS)  (should be multiplied by 4) </a:t>
            </a:r>
          </a:p>
          <a:p>
            <a:pPr marL="800100" lvl="1" indent="-342900">
              <a:buFont typeface="+mj-lt"/>
              <a:buAutoNum type="arabicPeriod"/>
            </a:pPr>
            <a:r>
              <a:rPr lang="en-US" dirty="0" smtClean="0">
                <a:solidFill>
                  <a:schemeClr val="tx1"/>
                </a:solidFill>
                <a:sym typeface="Wingdings" panose="05000000000000000000" pitchFamily="2" charset="2"/>
              </a:rPr>
              <a:t>Delphi-method</a:t>
            </a:r>
          </a:p>
          <a:p>
            <a:pPr lvl="2"/>
            <a:r>
              <a:rPr lang="en-US" dirty="0" smtClean="0">
                <a:solidFill>
                  <a:schemeClr val="tx1"/>
                </a:solidFill>
                <a:sym typeface="Wingdings" panose="05000000000000000000" pitchFamily="2" charset="2"/>
              </a:rPr>
              <a:t>Fall back on independent estimation experts</a:t>
            </a:r>
          </a:p>
          <a:p>
            <a:pPr lvl="2"/>
            <a:r>
              <a:rPr lang="en-US" dirty="0" smtClean="0">
                <a:solidFill>
                  <a:schemeClr val="tx1"/>
                </a:solidFill>
                <a:sym typeface="Wingdings" panose="05000000000000000000" pitchFamily="2" charset="2"/>
              </a:rPr>
              <a:t>Take the average</a:t>
            </a:r>
          </a:p>
          <a:p>
            <a:pPr marL="800100" lvl="1" indent="-342900">
              <a:buFont typeface="+mj-lt"/>
              <a:buAutoNum type="arabicPeriod"/>
            </a:pPr>
            <a:r>
              <a:rPr lang="en-US" dirty="0" smtClean="0">
                <a:solidFill>
                  <a:schemeClr val="tx1"/>
                </a:solidFill>
                <a:sym typeface="Wingdings" panose="05000000000000000000" pitchFamily="2" charset="2"/>
              </a:rPr>
              <a:t>Combine the three methods …. </a:t>
            </a:r>
          </a:p>
          <a:p>
            <a:r>
              <a:rPr lang="en-US" dirty="0" smtClean="0">
                <a:solidFill>
                  <a:schemeClr val="tx1"/>
                </a:solidFill>
                <a:sym typeface="Wingdings" panose="05000000000000000000" pitchFamily="2" charset="2"/>
              </a:rPr>
              <a:t>Attention points</a:t>
            </a:r>
          </a:p>
          <a:p>
            <a:pPr lvl="1"/>
            <a:r>
              <a:rPr lang="en-US" dirty="0" smtClean="0">
                <a:solidFill>
                  <a:schemeClr val="tx1"/>
                </a:solidFill>
                <a:sym typeface="Wingdings" panose="05000000000000000000" pitchFamily="2" charset="2"/>
              </a:rPr>
              <a:t>Environmental impacts</a:t>
            </a:r>
          </a:p>
          <a:p>
            <a:pPr lvl="1"/>
            <a:r>
              <a:rPr lang="en-US" dirty="0" smtClean="0">
                <a:solidFill>
                  <a:schemeClr val="tx1"/>
                </a:solidFill>
                <a:sym typeface="Wingdings" panose="05000000000000000000" pitchFamily="2" charset="2"/>
              </a:rPr>
              <a:t>Contingency: should be an average of  15% à 20%</a:t>
            </a:r>
          </a:p>
          <a:p>
            <a:endParaRPr lang="en-US" dirty="0" smtClean="0">
              <a:solidFill>
                <a:schemeClr val="tx1"/>
              </a:solidFill>
              <a:sym typeface="Wingdings" panose="05000000000000000000" pitchFamily="2" charset="2"/>
            </a:endParaRPr>
          </a:p>
        </p:txBody>
      </p:sp>
      <p:sp>
        <p:nvSpPr>
          <p:cNvPr id="2" name="TextBox 1"/>
          <p:cNvSpPr txBox="1"/>
          <p:nvPr/>
        </p:nvSpPr>
        <p:spPr>
          <a:xfrm>
            <a:off x="8147905" y="3054679"/>
            <a:ext cx="3246402" cy="1015663"/>
          </a:xfrm>
          <a:prstGeom prst="rect">
            <a:avLst/>
          </a:prstGeom>
          <a:solidFill>
            <a:schemeClr val="accent6">
              <a:lumMod val="40000"/>
              <a:lumOff val="60000"/>
            </a:schemeClr>
          </a:solidFill>
          <a:ln w="3175">
            <a:solidFill>
              <a:schemeClr val="tx1"/>
            </a:solidFill>
          </a:ln>
        </p:spPr>
        <p:txBody>
          <a:bodyPr wrap="none" rtlCol="0">
            <a:spAutoFit/>
          </a:bodyPr>
          <a:lstStyle/>
          <a:p>
            <a:r>
              <a:rPr lang="fr-BE" sz="1400" u="sng" dirty="0" smtClean="0"/>
              <a:t>Formula</a:t>
            </a:r>
          </a:p>
          <a:p>
            <a:endParaRPr lang="fr-BE" sz="1400" u="sng" dirty="0" smtClean="0"/>
          </a:p>
          <a:p>
            <a:r>
              <a:rPr lang="fr-BE" sz="1600" dirty="0" smtClean="0"/>
              <a:t>Estimation = (PS+4xNS+NegS)/6</a:t>
            </a:r>
          </a:p>
          <a:p>
            <a:endParaRPr lang="en-US" sz="1600" dirty="0"/>
          </a:p>
        </p:txBody>
      </p:sp>
      <p:sp>
        <p:nvSpPr>
          <p:cNvPr id="6" name="Title 1"/>
          <p:cNvSpPr>
            <a:spLocks noGrp="1"/>
          </p:cNvSpPr>
          <p:nvPr>
            <p:ph type="title"/>
          </p:nvPr>
        </p:nvSpPr>
        <p:spPr>
          <a:xfrm>
            <a:off x="1676038" y="566824"/>
            <a:ext cx="10151918" cy="773913"/>
          </a:xfrm>
        </p:spPr>
        <p:txBody>
          <a:bodyPr>
            <a:normAutofit/>
          </a:bodyPr>
          <a:lstStyle/>
          <a:p>
            <a:r>
              <a:rPr lang="en-GB" dirty="0" smtClean="0"/>
              <a:t>Project </a:t>
            </a:r>
            <a:r>
              <a:rPr lang="en-GB" b="1" dirty="0" smtClean="0">
                <a:solidFill>
                  <a:srgbClr val="C00000"/>
                </a:solidFill>
              </a:rPr>
              <a:t>phase 3- ‘planning’ - </a:t>
            </a:r>
            <a:r>
              <a:rPr lang="en-GB" sz="2400" b="1" dirty="0" smtClean="0">
                <a:solidFill>
                  <a:srgbClr val="C00000"/>
                </a:solidFill>
              </a:rPr>
              <a:t>project-baseline “TIME”</a:t>
            </a:r>
            <a:endParaRPr lang="en-GB" sz="20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4326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2382" y="1475509"/>
            <a:ext cx="10525991" cy="5174673"/>
          </a:xfrm>
        </p:spPr>
        <p:txBody>
          <a:bodyPr>
            <a:normAutofit/>
          </a:bodyPr>
          <a:lstStyle/>
          <a:p>
            <a:r>
              <a:rPr lang="en-US" dirty="0" smtClean="0">
                <a:solidFill>
                  <a:schemeClr val="tx1"/>
                </a:solidFill>
                <a:sym typeface="Wingdings" panose="05000000000000000000" pitchFamily="2" charset="2"/>
              </a:rPr>
              <a:t>How much should the project costs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175 …</a:t>
            </a:r>
          </a:p>
          <a:p>
            <a:r>
              <a:rPr lang="en-US" dirty="0" smtClean="0">
                <a:solidFill>
                  <a:schemeClr val="tx1"/>
                </a:solidFill>
                <a:sym typeface="Wingdings" panose="05000000000000000000" pitchFamily="2" charset="2"/>
              </a:rPr>
              <a:t>Set-up a “cost-baseline” …. !</a:t>
            </a:r>
          </a:p>
          <a:p>
            <a:pPr lvl="1">
              <a:buFont typeface="+mj-lt"/>
              <a:buAutoNum type="arabicPeriod"/>
            </a:pPr>
            <a:r>
              <a:rPr lang="en-US" dirty="0" smtClean="0">
                <a:solidFill>
                  <a:schemeClr val="tx1"/>
                </a:solidFill>
                <a:sym typeface="Wingdings" panose="05000000000000000000" pitchFamily="2" charset="2"/>
              </a:rPr>
              <a:t>Resources  man days  day rate</a:t>
            </a:r>
          </a:p>
          <a:p>
            <a:pPr lvl="1">
              <a:buFont typeface="+mj-lt"/>
              <a:buAutoNum type="arabicPeriod"/>
            </a:pPr>
            <a:r>
              <a:rPr lang="en-US" dirty="0" smtClean="0">
                <a:solidFill>
                  <a:schemeClr val="tx1"/>
                </a:solidFill>
                <a:sym typeface="Wingdings" panose="05000000000000000000" pitchFamily="2" charset="2"/>
              </a:rPr>
              <a:t>Prices used in  RFI /RFP</a:t>
            </a:r>
          </a:p>
          <a:p>
            <a:pPr lvl="1">
              <a:buFont typeface="+mj-lt"/>
              <a:buAutoNum type="arabicPeriod"/>
            </a:pPr>
            <a:r>
              <a:rPr lang="en-US" dirty="0" smtClean="0">
                <a:solidFill>
                  <a:schemeClr val="tx1"/>
                </a:solidFill>
                <a:sym typeface="Wingdings" panose="05000000000000000000" pitchFamily="2" charset="2"/>
              </a:rPr>
              <a:t>Renting costs</a:t>
            </a:r>
          </a:p>
          <a:p>
            <a:pPr lvl="1">
              <a:buFont typeface="+mj-lt"/>
              <a:buAutoNum type="arabicPeriod"/>
            </a:pPr>
            <a:r>
              <a:rPr lang="en-US" dirty="0" smtClean="0">
                <a:solidFill>
                  <a:schemeClr val="tx1"/>
                </a:solidFill>
                <a:sym typeface="Wingdings" panose="05000000000000000000" pitchFamily="2" charset="2"/>
              </a:rPr>
              <a:t>Cost infrastructure</a:t>
            </a:r>
          </a:p>
          <a:p>
            <a:pPr lvl="1">
              <a:buFont typeface="+mj-lt"/>
              <a:buAutoNum type="arabicPeriod"/>
            </a:pPr>
            <a:r>
              <a:rPr lang="en-US" dirty="0" smtClean="0">
                <a:solidFill>
                  <a:schemeClr val="tx1"/>
                </a:solidFill>
                <a:sym typeface="Wingdings" panose="05000000000000000000" pitchFamily="2" charset="2"/>
              </a:rPr>
              <a:t>Cost of delivery </a:t>
            </a:r>
          </a:p>
          <a:p>
            <a:pPr lvl="1">
              <a:buFont typeface="+mj-lt"/>
              <a:buAutoNum type="arabicPeriod"/>
            </a:pPr>
            <a:r>
              <a:rPr lang="en-US" dirty="0" smtClean="0">
                <a:solidFill>
                  <a:schemeClr val="tx1"/>
                </a:solidFill>
                <a:sym typeface="Wingdings" panose="05000000000000000000" pitchFamily="2" charset="2"/>
              </a:rPr>
              <a:t>Cost of licenses ….. </a:t>
            </a:r>
            <a:r>
              <a:rPr lang="en-US" dirty="0" err="1" smtClean="0">
                <a:solidFill>
                  <a:schemeClr val="tx1"/>
                </a:solidFill>
                <a:sym typeface="Wingdings" panose="05000000000000000000" pitchFamily="2" charset="2"/>
              </a:rPr>
              <a:t>etc</a:t>
            </a:r>
            <a:endParaRPr lang="en-US" dirty="0" smtClean="0">
              <a:solidFill>
                <a:schemeClr val="tx1"/>
              </a:solidFill>
              <a:sym typeface="Wingdings" panose="05000000000000000000" pitchFamily="2" charset="2"/>
            </a:endParaRPr>
          </a:p>
          <a:p>
            <a:pPr lvl="1">
              <a:buFont typeface="+mj-lt"/>
              <a:buAutoNum type="arabicPeriod"/>
            </a:pPr>
            <a:r>
              <a:rPr lang="en-US" dirty="0" smtClean="0">
                <a:solidFill>
                  <a:schemeClr val="tx1"/>
                </a:solidFill>
                <a:sym typeface="Wingdings" panose="05000000000000000000" pitchFamily="2" charset="2"/>
              </a:rPr>
              <a:t>Also use the  estimation techniques as in ‘project baseline “TIME”.</a:t>
            </a:r>
          </a:p>
          <a:p>
            <a:r>
              <a:rPr lang="en-US" dirty="0" smtClean="0">
                <a:solidFill>
                  <a:schemeClr val="tx1"/>
                </a:solidFill>
                <a:sym typeface="Wingdings" panose="05000000000000000000" pitchFamily="2" charset="2"/>
              </a:rPr>
              <a:t>Put focus on COST of Quality</a:t>
            </a:r>
          </a:p>
          <a:p>
            <a:pPr marL="800100" lvl="1" indent="-342900">
              <a:buFont typeface="+mj-lt"/>
              <a:buAutoNum type="arabicPeriod"/>
            </a:pPr>
            <a:r>
              <a:rPr lang="en-US" dirty="0" smtClean="0">
                <a:solidFill>
                  <a:schemeClr val="tx1"/>
                </a:solidFill>
                <a:effectLst>
                  <a:outerShdw blurRad="38100" dist="38100" dir="2700000" algn="tl">
                    <a:srgbClr val="000000">
                      <a:alpha val="43137"/>
                    </a:srgbClr>
                  </a:outerShdw>
                </a:effectLst>
                <a:sym typeface="Wingdings" panose="05000000000000000000" pitchFamily="2" charset="2"/>
              </a:rPr>
              <a:t>cost of conformance</a:t>
            </a:r>
          </a:p>
          <a:p>
            <a:pPr marL="800100" lvl="1" indent="-342900">
              <a:buFont typeface="+mj-lt"/>
              <a:buAutoNum type="arabicPeriod"/>
            </a:pPr>
            <a:r>
              <a:rPr lang="en-US" dirty="0" smtClean="0">
                <a:solidFill>
                  <a:schemeClr val="tx1"/>
                </a:solidFill>
                <a:effectLst>
                  <a:outerShdw blurRad="38100" dist="38100" dir="2700000" algn="tl">
                    <a:srgbClr val="000000">
                      <a:alpha val="43137"/>
                    </a:srgbClr>
                  </a:outerShdw>
                </a:effectLst>
                <a:sym typeface="Wingdings" panose="05000000000000000000" pitchFamily="2" charset="2"/>
              </a:rPr>
              <a:t>cost of non-conformance </a:t>
            </a:r>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p:txBody>
      </p:sp>
      <p:sp>
        <p:nvSpPr>
          <p:cNvPr id="4" name="Title 1"/>
          <p:cNvSpPr>
            <a:spLocks noGrp="1"/>
          </p:cNvSpPr>
          <p:nvPr>
            <p:ph type="title"/>
          </p:nvPr>
        </p:nvSpPr>
        <p:spPr>
          <a:xfrm>
            <a:off x="1744277" y="580473"/>
            <a:ext cx="10151918" cy="763522"/>
          </a:xfrm>
        </p:spPr>
        <p:txBody>
          <a:bodyPr>
            <a:normAutofit fontScale="90000"/>
          </a:bodyPr>
          <a:lstStyle/>
          <a:p>
            <a:r>
              <a:rPr lang="en-GB" dirty="0" smtClean="0"/>
              <a:t>Project </a:t>
            </a:r>
            <a:r>
              <a:rPr lang="en-GB" b="1" dirty="0" smtClean="0">
                <a:solidFill>
                  <a:srgbClr val="C00000"/>
                </a:solidFill>
              </a:rPr>
              <a:t>phase 3 - ‘planning’ - </a:t>
            </a:r>
            <a:r>
              <a:rPr lang="en-GB" sz="2400" b="1" dirty="0" smtClean="0">
                <a:solidFill>
                  <a:srgbClr val="C00000"/>
                </a:solidFill>
              </a:rPr>
              <a:t>project-baseline “cost”</a:t>
            </a:r>
            <a:endParaRPr lang="en-GB" sz="2000" b="1" u="sng" dirty="0">
              <a:solidFill>
                <a:srgbClr val="C00000"/>
              </a:solidFill>
              <a:effectLst>
                <a:outerShdw blurRad="38100" dist="38100" dir="2700000" algn="tl">
                  <a:srgbClr val="000000">
                    <a:alpha val="43137"/>
                  </a:srgbClr>
                </a:outerShdw>
              </a:effectLst>
            </a:endParaRPr>
          </a:p>
        </p:txBody>
      </p:sp>
      <p:sp>
        <p:nvSpPr>
          <p:cNvPr id="5" name="Oval Callout 4"/>
          <p:cNvSpPr/>
          <p:nvPr/>
        </p:nvSpPr>
        <p:spPr>
          <a:xfrm>
            <a:off x="9791725" y="3816440"/>
            <a:ext cx="2086377" cy="888642"/>
          </a:xfrm>
          <a:prstGeom prst="wedgeEllipseCallout">
            <a:avLst>
              <a:gd name="adj1" fmla="val -273947"/>
              <a:gd name="adj2" fmla="val 158974"/>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smtClean="0">
                <a:solidFill>
                  <a:schemeClr val="tx1"/>
                </a:solidFill>
              </a:rPr>
              <a:t>Look-up</a:t>
            </a:r>
          </a:p>
        </p:txBody>
      </p:sp>
    </p:spTree>
    <p:extLst>
      <p:ext uri="{BB962C8B-B14F-4D97-AF65-F5344CB8AC3E}">
        <p14:creationId xmlns:p14="http://schemas.microsoft.com/office/powerpoint/2010/main" val="1399126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7571" y="1433707"/>
            <a:ext cx="10525991" cy="5174673"/>
          </a:xfrm>
        </p:spPr>
        <p:txBody>
          <a:bodyPr>
            <a:normAutofit/>
          </a:bodyPr>
          <a:lstStyle/>
          <a:p>
            <a:endParaRPr lang="en-US" u="sng" dirty="0" smtClean="0">
              <a:solidFill>
                <a:schemeClr val="tx1"/>
              </a:solidFill>
              <a:effectLst>
                <a:outerShdw blurRad="38100" dist="38100" dir="2700000" algn="tl">
                  <a:srgbClr val="000000">
                    <a:alpha val="43137"/>
                  </a:srgbClr>
                </a:outerShdw>
              </a:effectLst>
              <a:sym typeface="Wingdings" panose="05000000000000000000" pitchFamily="2" charset="2"/>
            </a:endParaRPr>
          </a:p>
          <a:p>
            <a:endParaRPr lang="en-US" u="sng" dirty="0" smtClean="0">
              <a:solidFill>
                <a:schemeClr val="tx1"/>
              </a:solidFill>
              <a:effectLst>
                <a:outerShdw blurRad="38100" dist="38100" dir="2700000" algn="tl">
                  <a:srgbClr val="000000">
                    <a:alpha val="43137"/>
                  </a:srgbClr>
                </a:outerShdw>
              </a:effectLst>
              <a:sym typeface="Wingdings" panose="05000000000000000000" pitchFamily="2" charset="2"/>
            </a:endParaRPr>
          </a:p>
          <a:p>
            <a:endParaRPr lang="en-US" u="sng" dirty="0" smtClean="0">
              <a:solidFill>
                <a:schemeClr val="tx1"/>
              </a:solidFill>
              <a:effectLst>
                <a:outerShdw blurRad="38100" dist="38100" dir="2700000" algn="tl">
                  <a:srgbClr val="000000">
                    <a:alpha val="43137"/>
                  </a:srgbClr>
                </a:outerShdw>
              </a:effectLst>
              <a:sym typeface="Wingdings" panose="05000000000000000000" pitchFamily="2" charset="2"/>
            </a:endParaRPr>
          </a:p>
          <a:p>
            <a:endParaRPr lang="en-US" u="sng" dirty="0" smtClean="0">
              <a:solidFill>
                <a:schemeClr val="tx1"/>
              </a:solidFill>
              <a:effectLst>
                <a:outerShdw blurRad="38100" dist="38100" dir="2700000" algn="tl">
                  <a:srgbClr val="000000">
                    <a:alpha val="43137"/>
                  </a:srgbClr>
                </a:outerShdw>
              </a:effectLst>
              <a:sym typeface="Wingdings" panose="05000000000000000000" pitchFamily="2" charset="2"/>
            </a:endParaRPr>
          </a:p>
          <a:p>
            <a:r>
              <a:rPr lang="en-US" u="sng" dirty="0" smtClean="0">
                <a:solidFill>
                  <a:schemeClr val="tx1"/>
                </a:solidFill>
                <a:effectLst>
                  <a:outerShdw blurRad="38100" dist="38100" dir="2700000" algn="tl">
                    <a:srgbClr val="000000">
                      <a:alpha val="43137"/>
                    </a:srgbClr>
                  </a:outerShdw>
                </a:effectLst>
                <a:sym typeface="Wingdings" panose="05000000000000000000" pitchFamily="2" charset="2"/>
              </a:rPr>
              <a:t>Be positive</a:t>
            </a:r>
            <a:r>
              <a:rPr lang="en-US" dirty="0" smtClean="0">
                <a:solidFill>
                  <a:schemeClr val="tx1"/>
                </a:solidFill>
                <a:sym typeface="Wingdings" panose="05000000000000000000" pitchFamily="2" charset="2"/>
              </a:rPr>
              <a:t>! --- see SWOT-analysis</a:t>
            </a:r>
          </a:p>
          <a:p>
            <a:pPr lvl="1"/>
            <a:r>
              <a:rPr lang="en-US" dirty="0" smtClean="0">
                <a:solidFill>
                  <a:schemeClr val="tx1"/>
                </a:solidFill>
                <a:sym typeface="Wingdings" panose="05000000000000000000" pitchFamily="2" charset="2"/>
              </a:rPr>
              <a:t>Negative risk = threat</a:t>
            </a:r>
          </a:p>
          <a:p>
            <a:pPr lvl="1"/>
            <a:r>
              <a:rPr lang="en-US" dirty="0" smtClean="0">
                <a:solidFill>
                  <a:schemeClr val="tx1"/>
                </a:solidFill>
                <a:sym typeface="Wingdings" panose="05000000000000000000" pitchFamily="2" charset="2"/>
              </a:rPr>
              <a:t>Positive risk = opportunity</a:t>
            </a:r>
          </a:p>
          <a:p>
            <a:pPr lvl="1"/>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p:txBody>
      </p:sp>
      <p:sp>
        <p:nvSpPr>
          <p:cNvPr id="4" name="Title 1"/>
          <p:cNvSpPr>
            <a:spLocks noGrp="1"/>
          </p:cNvSpPr>
          <p:nvPr>
            <p:ph type="title"/>
          </p:nvPr>
        </p:nvSpPr>
        <p:spPr>
          <a:xfrm>
            <a:off x="1607800" y="553176"/>
            <a:ext cx="10151918" cy="846649"/>
          </a:xfrm>
        </p:spPr>
        <p:txBody>
          <a:bodyPr>
            <a:normAutofit fontScale="90000"/>
          </a:bodyPr>
          <a:lstStyle/>
          <a:p>
            <a:r>
              <a:rPr lang="en-GB" dirty="0" smtClean="0"/>
              <a:t>Project </a:t>
            </a:r>
            <a:r>
              <a:rPr lang="en-GB" b="1" dirty="0" smtClean="0">
                <a:solidFill>
                  <a:srgbClr val="C00000"/>
                </a:solidFill>
              </a:rPr>
              <a:t>phase 3 - ‘planning’ – risk management</a:t>
            </a:r>
            <a:endParaRPr lang="en-GB" sz="27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49609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764" y="487633"/>
            <a:ext cx="8911687" cy="1280890"/>
          </a:xfrm>
        </p:spPr>
        <p:txBody>
          <a:bodyPr/>
          <a:lstStyle/>
          <a:p>
            <a:r>
              <a:rPr lang="fr-BE" dirty="0" smtClean="0"/>
              <a:t>How do </a:t>
            </a:r>
            <a:r>
              <a:rPr lang="fr-BE" dirty="0" err="1" smtClean="0"/>
              <a:t>we</a:t>
            </a:r>
            <a:r>
              <a:rPr lang="fr-BE" dirty="0" smtClean="0"/>
              <a:t> manage </a:t>
            </a:r>
            <a:r>
              <a:rPr lang="fr-BE" dirty="0" err="1" smtClean="0"/>
              <a:t>risks</a:t>
            </a:r>
            <a:r>
              <a:rPr lang="fr-BE" dirty="0" smtClean="0"/>
              <a:t>?</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4588" y="1391496"/>
            <a:ext cx="10305064" cy="5370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337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348" y="332883"/>
            <a:ext cx="7650051" cy="6422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4431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3199" y="296213"/>
            <a:ext cx="8756873" cy="6267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078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266" y="624110"/>
            <a:ext cx="10126637" cy="1280890"/>
          </a:xfrm>
        </p:spPr>
        <p:txBody>
          <a:bodyPr/>
          <a:lstStyle/>
          <a:p>
            <a:r>
              <a:rPr lang="fr-BE" dirty="0" err="1" smtClean="0"/>
              <a:t>What</a:t>
            </a:r>
            <a:r>
              <a:rPr lang="fr-BE" dirty="0" smtClean="0"/>
              <a:t> </a:t>
            </a:r>
            <a:r>
              <a:rPr lang="fr-BE" dirty="0" err="1" smtClean="0"/>
              <a:t>did</a:t>
            </a:r>
            <a:r>
              <a:rPr lang="fr-BE" dirty="0" smtClean="0"/>
              <a:t> </a:t>
            </a:r>
            <a:r>
              <a:rPr lang="fr-BE" dirty="0" err="1" smtClean="0"/>
              <a:t>we</a:t>
            </a:r>
            <a:r>
              <a:rPr lang="fr-BE" dirty="0" smtClean="0"/>
              <a:t> </a:t>
            </a:r>
            <a:r>
              <a:rPr lang="fr-BE" dirty="0" err="1" smtClean="0"/>
              <a:t>remember</a:t>
            </a:r>
            <a:r>
              <a:rPr lang="fr-BE" dirty="0" smtClean="0"/>
              <a:t> </a:t>
            </a:r>
            <a:r>
              <a:rPr lang="fr-BE" dirty="0" err="1" smtClean="0"/>
              <a:t>from</a:t>
            </a:r>
            <a:r>
              <a:rPr lang="fr-BE" dirty="0" smtClean="0"/>
              <a:t> the last </a:t>
            </a:r>
            <a:r>
              <a:rPr lang="fr-BE" dirty="0" err="1" smtClean="0"/>
              <a:t>lesson</a:t>
            </a:r>
            <a:r>
              <a:rPr lang="fr-BE" dirty="0" smtClean="0"/>
              <a:t>?</a:t>
            </a:r>
            <a:endParaRPr lang="en-US" dirty="0"/>
          </a:p>
        </p:txBody>
      </p:sp>
      <p:sp>
        <p:nvSpPr>
          <p:cNvPr id="3" name="Content Placeholder 2"/>
          <p:cNvSpPr>
            <a:spLocks noGrp="1"/>
          </p:cNvSpPr>
          <p:nvPr>
            <p:ph idx="1"/>
          </p:nvPr>
        </p:nvSpPr>
        <p:spPr>
          <a:xfrm>
            <a:off x="1988710" y="2092657"/>
            <a:ext cx="8915400" cy="3777622"/>
          </a:xfrm>
        </p:spPr>
        <p:txBody>
          <a:bodyPr/>
          <a:lstStyle/>
          <a:p>
            <a:r>
              <a:rPr lang="en-US" dirty="0" smtClean="0"/>
              <a:t>Scope</a:t>
            </a:r>
          </a:p>
          <a:p>
            <a:r>
              <a:rPr lang="en-US" dirty="0" smtClean="0"/>
              <a:t>Triple constraints</a:t>
            </a:r>
          </a:p>
          <a:p>
            <a:r>
              <a:rPr lang="en-US" dirty="0" smtClean="0"/>
              <a:t>Project phase? Which one?</a:t>
            </a:r>
          </a:p>
          <a:p>
            <a:r>
              <a:rPr lang="en-US" dirty="0" smtClean="0"/>
              <a:t>Requirement phase</a:t>
            </a:r>
          </a:p>
          <a:p>
            <a:r>
              <a:rPr lang="en-US" dirty="0" smtClean="0"/>
              <a:t>Concept phase</a:t>
            </a:r>
          </a:p>
          <a:p>
            <a:r>
              <a:rPr lang="en-US" dirty="0" smtClean="0"/>
              <a:t>What is a PID?</a:t>
            </a:r>
          </a:p>
          <a:p>
            <a:r>
              <a:rPr lang="en-US" dirty="0" smtClean="0"/>
              <a:t>…</a:t>
            </a:r>
            <a:endParaRPr lang="en-US" dirty="0"/>
          </a:p>
        </p:txBody>
      </p:sp>
    </p:spTree>
    <p:extLst>
      <p:ext uri="{BB962C8B-B14F-4D97-AF65-F5344CB8AC3E}">
        <p14:creationId xmlns:p14="http://schemas.microsoft.com/office/powerpoint/2010/main" val="2551359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009" y="1549951"/>
            <a:ext cx="10525991" cy="4873336"/>
          </a:xfrm>
        </p:spPr>
        <p:txBody>
          <a:bodyPr>
            <a:normAutofit lnSpcReduction="10000"/>
          </a:bodyPr>
          <a:lstStyle/>
          <a:p>
            <a:r>
              <a:rPr lang="en-US" dirty="0" smtClean="0">
                <a:solidFill>
                  <a:schemeClr val="tx1"/>
                </a:solidFill>
                <a:sym typeface="Wingdings" panose="05000000000000000000" pitchFamily="2" charset="2"/>
              </a:rPr>
              <a:t>The right people on the right place. </a:t>
            </a:r>
          </a:p>
          <a:p>
            <a:pPr lvl="1"/>
            <a:r>
              <a:rPr lang="en-US" dirty="0" smtClean="0">
                <a:solidFill>
                  <a:schemeClr val="tx1"/>
                </a:solidFill>
                <a:sym typeface="Wingdings" panose="05000000000000000000" pitchFamily="2" charset="2"/>
              </a:rPr>
              <a:t>Skill – competence – attitude – location – culture ….</a:t>
            </a:r>
          </a:p>
          <a:p>
            <a:pPr>
              <a:buFont typeface="+mj-lt"/>
              <a:buAutoNum type="arabicPeriod"/>
            </a:pPr>
            <a:r>
              <a:rPr lang="en-US" dirty="0" smtClean="0">
                <a:solidFill>
                  <a:schemeClr val="tx1"/>
                </a:solidFill>
                <a:sym typeface="Wingdings" panose="05000000000000000000" pitchFamily="2" charset="2"/>
              </a:rPr>
              <a:t>Stakeholders  the do have a lot influence on the project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187-188</a:t>
            </a:r>
          </a:p>
          <a:p>
            <a:pPr lvl="1"/>
            <a:r>
              <a:rPr lang="en-US" dirty="0" smtClean="0">
                <a:solidFill>
                  <a:schemeClr val="tx1"/>
                </a:solidFill>
                <a:sym typeface="Wingdings" panose="05000000000000000000" pitchFamily="2" charset="2"/>
              </a:rPr>
              <a:t>Make a stakeholder-analysis</a:t>
            </a:r>
          </a:p>
          <a:p>
            <a:pPr lvl="1"/>
            <a:r>
              <a:rPr lang="en-US" dirty="0" smtClean="0">
                <a:solidFill>
                  <a:schemeClr val="tx1"/>
                </a:solidFill>
                <a:sym typeface="Wingdings" panose="05000000000000000000" pitchFamily="2" charset="2"/>
              </a:rPr>
              <a:t>Make a “RACI-chart”</a:t>
            </a:r>
          </a:p>
          <a:p>
            <a:pPr lvl="1"/>
            <a:r>
              <a:rPr lang="en-US" dirty="0" smtClean="0">
                <a:solidFill>
                  <a:schemeClr val="tx1"/>
                </a:solidFill>
                <a:sym typeface="Wingdings" panose="05000000000000000000" pitchFamily="2" charset="2"/>
              </a:rPr>
              <a:t>Make a  stakeholder register </a:t>
            </a:r>
          </a:p>
          <a:p>
            <a:pPr>
              <a:buFont typeface="+mj-lt"/>
              <a:buAutoNum type="arabicPeriod"/>
            </a:pPr>
            <a:r>
              <a:rPr lang="en-US" dirty="0" smtClean="0">
                <a:solidFill>
                  <a:schemeClr val="tx1"/>
                </a:solidFill>
                <a:sym typeface="Wingdings" panose="05000000000000000000" pitchFamily="2" charset="2"/>
              </a:rPr>
              <a:t>Governance  - to steer</a:t>
            </a:r>
          </a:p>
          <a:p>
            <a:pPr lvl="1"/>
            <a:r>
              <a:rPr lang="en-US" dirty="0" smtClean="0">
                <a:solidFill>
                  <a:schemeClr val="tx1"/>
                </a:solidFill>
                <a:sym typeface="Wingdings" panose="05000000000000000000" pitchFamily="2" charset="2"/>
              </a:rPr>
              <a:t>Set-up  project structure</a:t>
            </a:r>
          </a:p>
          <a:p>
            <a:pPr lvl="1"/>
            <a:r>
              <a:rPr lang="en-US" dirty="0" smtClean="0">
                <a:solidFill>
                  <a:schemeClr val="tx1"/>
                </a:solidFill>
                <a:sym typeface="Wingdings" panose="05000000000000000000" pitchFamily="2" charset="2"/>
              </a:rPr>
              <a:t>Make an overview of the dependencies between all your project participants</a:t>
            </a:r>
          </a:p>
          <a:p>
            <a:pPr lvl="1"/>
            <a:r>
              <a:rPr lang="en-US" dirty="0" smtClean="0">
                <a:solidFill>
                  <a:schemeClr val="tx1"/>
                </a:solidFill>
                <a:sym typeface="Wingdings" panose="05000000000000000000" pitchFamily="2" charset="2"/>
              </a:rPr>
              <a:t>Create relational mechanism</a:t>
            </a:r>
          </a:p>
          <a:p>
            <a:pPr lvl="2"/>
            <a:r>
              <a:rPr lang="en-US" dirty="0" smtClean="0">
                <a:solidFill>
                  <a:schemeClr val="tx1"/>
                </a:solidFill>
                <a:sym typeface="Wingdings" panose="05000000000000000000" pitchFamily="2" charset="2"/>
              </a:rPr>
              <a:t>Operational meeting – </a:t>
            </a:r>
            <a:r>
              <a:rPr lang="en-US" dirty="0" err="1" smtClean="0">
                <a:solidFill>
                  <a:schemeClr val="tx1"/>
                </a:solidFill>
                <a:sym typeface="Wingdings" panose="05000000000000000000" pitchFamily="2" charset="2"/>
              </a:rPr>
              <a:t>steerco</a:t>
            </a:r>
            <a:r>
              <a:rPr lang="en-US" dirty="0" smtClean="0">
                <a:solidFill>
                  <a:schemeClr val="tx1"/>
                </a:solidFill>
                <a:sym typeface="Wingdings" panose="05000000000000000000" pitchFamily="2" charset="2"/>
              </a:rPr>
              <a:t> – day2day progress meeting</a:t>
            </a:r>
          </a:p>
          <a:p>
            <a:pPr lvl="1"/>
            <a:r>
              <a:rPr lang="en-US" dirty="0" smtClean="0">
                <a:solidFill>
                  <a:schemeClr val="tx1"/>
                </a:solidFill>
                <a:sym typeface="Wingdings" panose="05000000000000000000" pitchFamily="2" charset="2"/>
              </a:rPr>
              <a:t>Build-up a relation with PMO (project management office)</a:t>
            </a:r>
          </a:p>
          <a:p>
            <a:pPr>
              <a:buFont typeface="+mj-lt"/>
              <a:buAutoNum type="arabicPeriod"/>
            </a:pPr>
            <a:r>
              <a:rPr lang="en-US" dirty="0" smtClean="0">
                <a:solidFill>
                  <a:schemeClr val="tx1"/>
                </a:solidFill>
                <a:sym typeface="Wingdings" panose="05000000000000000000" pitchFamily="2" charset="2"/>
              </a:rPr>
              <a:t>Communication plan (part of  Governance)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190</a:t>
            </a:r>
          </a:p>
          <a:p>
            <a:pPr lvl="2"/>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p:txBody>
      </p:sp>
      <p:sp>
        <p:nvSpPr>
          <p:cNvPr id="4" name="Title 1"/>
          <p:cNvSpPr>
            <a:spLocks noGrp="1"/>
          </p:cNvSpPr>
          <p:nvPr>
            <p:ph type="title"/>
          </p:nvPr>
        </p:nvSpPr>
        <p:spPr>
          <a:xfrm>
            <a:off x="1610592" y="512233"/>
            <a:ext cx="10581408" cy="846649"/>
          </a:xfrm>
        </p:spPr>
        <p:txBody>
          <a:bodyPr>
            <a:normAutofit fontScale="90000"/>
          </a:bodyPr>
          <a:lstStyle/>
          <a:p>
            <a:r>
              <a:rPr lang="en-GB" dirty="0" smtClean="0"/>
              <a:t>Project </a:t>
            </a:r>
            <a:r>
              <a:rPr lang="en-GB" b="1" dirty="0" smtClean="0">
                <a:solidFill>
                  <a:srgbClr val="C00000"/>
                </a:solidFill>
              </a:rPr>
              <a:t>phase 3- ‘planning’ - the project-organization</a:t>
            </a:r>
            <a:endParaRPr lang="en-GB" sz="27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02619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060" y="405745"/>
            <a:ext cx="8911687" cy="1280890"/>
          </a:xfrm>
        </p:spPr>
        <p:txBody>
          <a:bodyPr/>
          <a:lstStyle/>
          <a:p>
            <a:r>
              <a:rPr lang="fr-BE" dirty="0" err="1" smtClean="0"/>
              <a:t>Stakeholder</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5673" y="1277892"/>
            <a:ext cx="8990379" cy="4400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741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smtClean="0"/>
              <a:t>RACI -  </a:t>
            </a:r>
            <a:r>
              <a:rPr lang="fr-BE" dirty="0" err="1" smtClean="0"/>
              <a:t>example</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4405" y="1555149"/>
            <a:ext cx="9204343" cy="435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4254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413" y="1309332"/>
            <a:ext cx="11069587" cy="4873336"/>
          </a:xfrm>
        </p:spPr>
        <p:txBody>
          <a:bodyPr>
            <a:normAutofit/>
          </a:bodyPr>
          <a:lstStyle/>
          <a:p>
            <a:r>
              <a:rPr lang="en-US" dirty="0" smtClean="0">
                <a:solidFill>
                  <a:schemeClr val="tx1"/>
                </a:solidFill>
                <a:sym typeface="Wingdings" panose="05000000000000000000" pitchFamily="2" charset="2"/>
              </a:rPr>
              <a:t>Part of the Governance</a:t>
            </a:r>
          </a:p>
          <a:p>
            <a:r>
              <a:rPr lang="en-US" dirty="0" smtClean="0">
                <a:solidFill>
                  <a:schemeClr val="tx1"/>
                </a:solidFill>
                <a:sym typeface="Wingdings" panose="05000000000000000000" pitchFamily="2" charset="2"/>
              </a:rPr>
              <a:t>Project follow-up mechanism is part-of the WBS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216-…</a:t>
            </a:r>
          </a:p>
          <a:p>
            <a:r>
              <a:rPr lang="en-US" dirty="0" smtClean="0">
                <a:solidFill>
                  <a:schemeClr val="tx1"/>
                </a:solidFill>
                <a:sym typeface="Wingdings" panose="05000000000000000000" pitchFamily="2" charset="2"/>
              </a:rPr>
              <a:t>Create a project dashboard with controls – </a:t>
            </a:r>
            <a:r>
              <a:rPr lang="en-US" dirty="0" err="1" smtClean="0">
                <a:solidFill>
                  <a:schemeClr val="tx1"/>
                </a:solidFill>
                <a:sym typeface="Wingdings" panose="05000000000000000000" pitchFamily="2" charset="2"/>
              </a:rPr>
              <a:t>kpi</a:t>
            </a:r>
            <a:r>
              <a:rPr lang="en-US" dirty="0" smtClean="0">
                <a:solidFill>
                  <a:schemeClr val="tx1"/>
                </a:solidFill>
                <a:sym typeface="Wingdings" panose="05000000000000000000" pitchFamily="2" charset="2"/>
              </a:rPr>
              <a:t>-s</a:t>
            </a:r>
          </a:p>
          <a:p>
            <a:pPr marL="800100" lvl="1" indent="-342900">
              <a:buFont typeface="+mj-lt"/>
              <a:buAutoNum type="arabicPeriod"/>
            </a:pPr>
            <a:r>
              <a:rPr lang="en-US" dirty="0" smtClean="0">
                <a:solidFill>
                  <a:schemeClr val="tx1"/>
                </a:solidFill>
                <a:sym typeface="Wingdings" panose="05000000000000000000" pitchFamily="2" charset="2"/>
              </a:rPr>
              <a:t>Daily task to follow-up the progress of the project</a:t>
            </a:r>
          </a:p>
          <a:p>
            <a:pPr marL="800100" lvl="1" indent="-342900">
              <a:buFont typeface="+mj-lt"/>
              <a:buAutoNum type="arabicPeriod"/>
            </a:pPr>
            <a:r>
              <a:rPr lang="en-US" dirty="0" smtClean="0">
                <a:solidFill>
                  <a:schemeClr val="tx1"/>
                </a:solidFill>
                <a:sym typeface="Wingdings" panose="05000000000000000000" pitchFamily="2" charset="2"/>
              </a:rPr>
              <a:t>Define the controls (should be ideally metrics) in your project documents</a:t>
            </a:r>
          </a:p>
          <a:p>
            <a:pPr lvl="2"/>
            <a:r>
              <a:rPr lang="en-US" dirty="0" smtClean="0">
                <a:solidFill>
                  <a:schemeClr val="tx1"/>
                </a:solidFill>
                <a:sym typeface="Wingdings" panose="05000000000000000000" pitchFamily="2" charset="2"/>
              </a:rPr>
              <a:t>Metrics can be symbolized as RAG or smileys</a:t>
            </a:r>
          </a:p>
          <a:p>
            <a:pPr marL="800100" lvl="1" indent="-342900">
              <a:buFont typeface="+mj-lt"/>
              <a:buAutoNum type="arabicPeriod"/>
            </a:pPr>
            <a:r>
              <a:rPr lang="en-US" dirty="0" smtClean="0">
                <a:solidFill>
                  <a:schemeClr val="tx1"/>
                </a:solidFill>
                <a:sym typeface="Wingdings" panose="05000000000000000000" pitchFamily="2" charset="2"/>
              </a:rPr>
              <a:t>Define the KPI-s with your team members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218-219)</a:t>
            </a:r>
          </a:p>
          <a:p>
            <a:pPr marL="800100" lvl="1" indent="-342900">
              <a:buFont typeface="+mj-lt"/>
              <a:buAutoNum type="arabicPeriod"/>
            </a:pPr>
            <a:r>
              <a:rPr lang="en-US" dirty="0" smtClean="0">
                <a:solidFill>
                  <a:schemeClr val="tx1"/>
                </a:solidFill>
                <a:sym typeface="Wingdings" panose="05000000000000000000" pitchFamily="2" charset="2"/>
              </a:rPr>
              <a:t>Translate the objective in KPI-s – Requirements can also be used …</a:t>
            </a:r>
          </a:p>
          <a:p>
            <a:pPr lvl="2"/>
            <a:endParaRPr lang="en-US" dirty="0" smtClean="0">
              <a:solidFill>
                <a:schemeClr val="tx1"/>
              </a:solidFill>
              <a:sym typeface="Wingdings" panose="05000000000000000000" pitchFamily="2" charset="2"/>
            </a:endParaRPr>
          </a:p>
          <a:p>
            <a:r>
              <a:rPr lang="en-US" dirty="0" smtClean="0">
                <a:solidFill>
                  <a:schemeClr val="tx1"/>
                </a:solidFill>
                <a:sym typeface="Wingdings" panose="05000000000000000000" pitchFamily="2" charset="2"/>
              </a:rPr>
              <a:t>Subjective follow-up</a:t>
            </a:r>
          </a:p>
          <a:p>
            <a:r>
              <a:rPr lang="en-US" dirty="0" smtClean="0">
                <a:solidFill>
                  <a:schemeClr val="tx1"/>
                </a:solidFill>
                <a:sym typeface="Wingdings" panose="05000000000000000000" pitchFamily="2" charset="2"/>
              </a:rPr>
              <a:t>Objective follow-up</a:t>
            </a:r>
          </a:p>
          <a:p>
            <a:endParaRPr lang="en-US" dirty="0" smtClean="0">
              <a:solidFill>
                <a:schemeClr val="tx1"/>
              </a:solidFill>
              <a:sym typeface="Wingdings" panose="05000000000000000000" pitchFamily="2" charset="2"/>
            </a:endParaRPr>
          </a:p>
        </p:txBody>
      </p:sp>
      <p:sp>
        <p:nvSpPr>
          <p:cNvPr id="4" name="Title 1"/>
          <p:cNvSpPr>
            <a:spLocks noGrp="1"/>
          </p:cNvSpPr>
          <p:nvPr>
            <p:ph type="title"/>
          </p:nvPr>
        </p:nvSpPr>
        <p:spPr>
          <a:xfrm>
            <a:off x="1610592" y="130096"/>
            <a:ext cx="10581408" cy="846649"/>
          </a:xfrm>
        </p:spPr>
        <p:txBody>
          <a:bodyPr>
            <a:normAutofit fontScale="90000"/>
          </a:bodyPr>
          <a:lstStyle/>
          <a:p>
            <a:r>
              <a:rPr lang="en-GB" dirty="0" smtClean="0"/>
              <a:t>Project </a:t>
            </a:r>
            <a:r>
              <a:rPr lang="en-GB" b="1" dirty="0" smtClean="0">
                <a:solidFill>
                  <a:srgbClr val="C00000"/>
                </a:solidFill>
              </a:rPr>
              <a:t>phase 3 - ‘planning’ - de project progress</a:t>
            </a:r>
            <a:endParaRPr lang="en-GB" sz="2700" b="1" u="sng" dirty="0">
              <a:solidFill>
                <a:srgbClr val="C00000"/>
              </a:solidFill>
              <a:effectLst>
                <a:outerShdw blurRad="38100" dist="38100" dir="2700000" algn="tl">
                  <a:srgbClr val="000000">
                    <a:alpha val="43137"/>
                  </a:srgbClr>
                </a:outerShdw>
              </a:effectLst>
            </a:endParaRPr>
          </a:p>
        </p:txBody>
      </p:sp>
      <p:sp>
        <p:nvSpPr>
          <p:cNvPr id="2" name="Right Brace 1"/>
          <p:cNvSpPr/>
          <p:nvPr/>
        </p:nvSpPr>
        <p:spPr>
          <a:xfrm>
            <a:off x="5174673" y="4760855"/>
            <a:ext cx="436418" cy="7273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p:cNvSpPr txBox="1"/>
          <p:nvPr/>
        </p:nvSpPr>
        <p:spPr>
          <a:xfrm>
            <a:off x="6016335" y="4950552"/>
            <a:ext cx="4177747" cy="369332"/>
          </a:xfrm>
          <a:prstGeom prst="rect">
            <a:avLst/>
          </a:prstGeom>
          <a:noFill/>
        </p:spPr>
        <p:txBody>
          <a:bodyPr wrap="none" rtlCol="0">
            <a:spAutoFit/>
          </a:bodyPr>
          <a:lstStyle/>
          <a:p>
            <a:r>
              <a:rPr lang="en-GB" dirty="0" smtClean="0"/>
              <a:t>Use the constraints as the reference</a:t>
            </a:r>
            <a:endParaRPr lang="en-GB" dirty="0"/>
          </a:p>
        </p:txBody>
      </p:sp>
    </p:spTree>
    <p:extLst>
      <p:ext uri="{BB962C8B-B14F-4D97-AF65-F5344CB8AC3E}">
        <p14:creationId xmlns:p14="http://schemas.microsoft.com/office/powerpoint/2010/main" val="933077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10592" y="539529"/>
            <a:ext cx="10581408" cy="846649"/>
          </a:xfrm>
        </p:spPr>
        <p:txBody>
          <a:bodyPr>
            <a:normAutofit fontScale="90000"/>
          </a:bodyPr>
          <a:lstStyle/>
          <a:p>
            <a:r>
              <a:rPr lang="en-GB" dirty="0" smtClean="0"/>
              <a:t>Project </a:t>
            </a:r>
            <a:r>
              <a:rPr lang="en-GB" b="1" dirty="0" smtClean="0">
                <a:solidFill>
                  <a:srgbClr val="C00000"/>
                </a:solidFill>
              </a:rPr>
              <a:t>phase 3 - ‘planning’ - the project progress</a:t>
            </a:r>
            <a:endParaRPr lang="en-GB" sz="2700" b="1" u="sng" dirty="0">
              <a:solidFill>
                <a:srgbClr val="C00000"/>
              </a:solidFill>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79" y="1965277"/>
            <a:ext cx="10182615" cy="3185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024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684" y="1746913"/>
            <a:ext cx="8543388" cy="4973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610592" y="539529"/>
            <a:ext cx="10581408" cy="846649"/>
          </a:xfrm>
        </p:spPr>
        <p:txBody>
          <a:bodyPr>
            <a:normAutofit/>
          </a:bodyPr>
          <a:lstStyle/>
          <a:p>
            <a:r>
              <a:rPr lang="en-GB" dirty="0" smtClean="0"/>
              <a:t>Project </a:t>
            </a:r>
            <a:r>
              <a:rPr lang="en-GB" b="1" dirty="0" smtClean="0">
                <a:solidFill>
                  <a:srgbClr val="C00000"/>
                </a:solidFill>
              </a:rPr>
              <a:t>phase 3 - ‘planning’ – Most used EV </a:t>
            </a:r>
            <a:endParaRPr lang="en-GB" sz="27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4611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173" y="850007"/>
            <a:ext cx="9412962" cy="57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9846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4273" y="1101437"/>
            <a:ext cx="9229002" cy="5361708"/>
          </a:xfrm>
        </p:spPr>
        <p:txBody>
          <a:bodyPr>
            <a:normAutofit/>
          </a:bodyPr>
          <a:lstStyle/>
          <a:p>
            <a:r>
              <a:rPr lang="en-US" dirty="0" smtClean="0">
                <a:solidFill>
                  <a:schemeClr val="tx1"/>
                </a:solidFill>
                <a:sym typeface="Wingdings" panose="05000000000000000000" pitchFamily="2" charset="2"/>
              </a:rPr>
              <a:t>Deliverables of the design phase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85 …</a:t>
            </a:r>
          </a:p>
          <a:p>
            <a:pPr>
              <a:buFont typeface="+mj-lt"/>
              <a:buAutoNum type="arabicPeriod"/>
            </a:pPr>
            <a:r>
              <a:rPr lang="en-US" dirty="0" smtClean="0">
                <a:solidFill>
                  <a:schemeClr val="tx1"/>
                </a:solidFill>
                <a:sym typeface="Wingdings" panose="05000000000000000000" pitchFamily="2" charset="2"/>
              </a:rPr>
              <a:t>the </a:t>
            </a:r>
            <a:r>
              <a:rPr lang="en-US" b="1" dirty="0" smtClean="0">
                <a:solidFill>
                  <a:srgbClr val="0070C0"/>
                </a:solidFill>
                <a:effectLst>
                  <a:outerShdw blurRad="38100" dist="38100" dir="2700000" algn="tl">
                    <a:srgbClr val="000000">
                      <a:alpha val="43137"/>
                    </a:srgbClr>
                  </a:outerShdw>
                </a:effectLst>
                <a:sym typeface="Wingdings" panose="05000000000000000000" pitchFamily="2" charset="2"/>
              </a:rPr>
              <a:t>“Blue-print”  </a:t>
            </a:r>
            <a:r>
              <a:rPr lang="en-US" dirty="0" smtClean="0">
                <a:solidFill>
                  <a:schemeClr val="tx1"/>
                </a:solidFill>
                <a:sym typeface="Wingdings" panose="05000000000000000000" pitchFamily="2" charset="2"/>
              </a:rPr>
              <a:t>= documents </a:t>
            </a:r>
          </a:p>
          <a:p>
            <a:pPr lvl="1"/>
            <a:r>
              <a:rPr lang="en-US" dirty="0" smtClean="0">
                <a:solidFill>
                  <a:schemeClr val="tx1"/>
                </a:solidFill>
                <a:sym typeface="Wingdings" panose="05000000000000000000" pitchFamily="2" charset="2"/>
              </a:rPr>
              <a:t>based</a:t>
            </a:r>
          </a:p>
          <a:p>
            <a:pPr marL="1257300" lvl="2" indent="-342900">
              <a:buFont typeface="+mj-lt"/>
              <a:buAutoNum type="arabicPeriod"/>
            </a:pPr>
            <a:r>
              <a:rPr lang="en-US" dirty="0" smtClean="0">
                <a:solidFill>
                  <a:schemeClr val="tx1"/>
                </a:solidFill>
                <a:sym typeface="Wingdings" panose="05000000000000000000" pitchFamily="2" charset="2"/>
              </a:rPr>
              <a:t>‘requirements’</a:t>
            </a:r>
          </a:p>
          <a:p>
            <a:pPr marL="1257300" lvl="2" indent="-342900">
              <a:buFont typeface="+mj-lt"/>
              <a:buAutoNum type="arabicPeriod"/>
            </a:pPr>
            <a:r>
              <a:rPr lang="en-US" dirty="0" smtClean="0">
                <a:solidFill>
                  <a:schemeClr val="tx1"/>
                </a:solidFill>
                <a:sym typeface="Wingdings" panose="05000000000000000000" pitchFamily="2" charset="2"/>
              </a:rPr>
              <a:t>Inventoried processes</a:t>
            </a:r>
          </a:p>
          <a:p>
            <a:pPr marL="1257300" lvl="2" indent="-342900">
              <a:buFont typeface="+mj-lt"/>
              <a:buAutoNum type="arabicPeriod"/>
            </a:pPr>
            <a:r>
              <a:rPr lang="en-US" dirty="0" smtClean="0">
                <a:solidFill>
                  <a:schemeClr val="tx1"/>
                </a:solidFill>
                <a:sym typeface="Wingdings" panose="05000000000000000000" pitchFamily="2" charset="2"/>
              </a:rPr>
              <a:t>Actual and new work methods</a:t>
            </a:r>
          </a:p>
          <a:p>
            <a:pPr marL="1257300" lvl="2" indent="-342900">
              <a:buFont typeface="+mj-lt"/>
              <a:buAutoNum type="arabicPeriod"/>
            </a:pPr>
            <a:r>
              <a:rPr lang="en-US" dirty="0" smtClean="0">
                <a:solidFill>
                  <a:schemeClr val="tx1"/>
                </a:solidFill>
                <a:sym typeface="Wingdings" panose="05000000000000000000" pitchFamily="2" charset="2"/>
              </a:rPr>
              <a:t>6-constraints</a:t>
            </a:r>
          </a:p>
          <a:p>
            <a:pPr marL="1257300" lvl="2" indent="-342900">
              <a:buFont typeface="+mj-lt"/>
              <a:buAutoNum type="arabicPeriod"/>
            </a:pPr>
            <a:endParaRPr lang="en-US" dirty="0" smtClean="0">
              <a:solidFill>
                <a:schemeClr val="tx1"/>
              </a:solidFill>
              <a:sym typeface="Wingdings" panose="05000000000000000000" pitchFamily="2" charset="2"/>
            </a:endParaRPr>
          </a:p>
          <a:p>
            <a:pPr lvl="1"/>
            <a:r>
              <a:rPr lang="en-US" dirty="0" smtClean="0">
                <a:solidFill>
                  <a:schemeClr val="tx1"/>
                </a:solidFill>
                <a:sym typeface="Wingdings" panose="05000000000000000000" pitchFamily="2" charset="2"/>
              </a:rPr>
              <a:t>How do you build a </a:t>
            </a:r>
            <a:r>
              <a:rPr lang="en-US" b="1" dirty="0" smtClean="0">
                <a:solidFill>
                  <a:srgbClr val="0070C0"/>
                </a:solidFill>
                <a:effectLst>
                  <a:outerShdw blurRad="38100" dist="38100" dir="2700000" algn="tl">
                    <a:srgbClr val="000000">
                      <a:alpha val="43137"/>
                    </a:srgbClr>
                  </a:outerShdw>
                </a:effectLst>
                <a:sym typeface="Wingdings" panose="05000000000000000000" pitchFamily="2" charset="2"/>
              </a:rPr>
              <a:t>“Blue-print” ?</a:t>
            </a:r>
            <a:endParaRPr lang="en-US" dirty="0" smtClean="0">
              <a:solidFill>
                <a:schemeClr val="tx1"/>
              </a:solidFill>
              <a:sym typeface="Wingdings" panose="05000000000000000000" pitchFamily="2" charset="2"/>
            </a:endParaRPr>
          </a:p>
          <a:p>
            <a:pPr marL="1257300" lvl="2" indent="-342900">
              <a:buFont typeface="+mj-lt"/>
              <a:buAutoNum type="arabicPeriod"/>
            </a:pPr>
            <a:r>
              <a:rPr lang="en-US" dirty="0" smtClean="0">
                <a:solidFill>
                  <a:schemeClr val="tx1"/>
                </a:solidFill>
                <a:sym typeface="Wingdings" panose="05000000000000000000" pitchFamily="2" charset="2"/>
              </a:rPr>
              <a:t>Organize workshops per theme – type of deliverable – project area – </a:t>
            </a:r>
            <a:r>
              <a:rPr lang="en-US" dirty="0" err="1" smtClean="0">
                <a:solidFill>
                  <a:schemeClr val="tx1"/>
                </a:solidFill>
                <a:sym typeface="Wingdings" panose="05000000000000000000" pitchFamily="2" charset="2"/>
              </a:rPr>
              <a:t>etc</a:t>
            </a:r>
            <a:r>
              <a:rPr lang="en-US" dirty="0" smtClean="0">
                <a:solidFill>
                  <a:schemeClr val="tx1"/>
                </a:solidFill>
                <a:sym typeface="Wingdings" panose="05000000000000000000" pitchFamily="2" charset="2"/>
              </a:rPr>
              <a:t> ..</a:t>
            </a:r>
          </a:p>
          <a:p>
            <a:pPr marL="1257300" lvl="2" indent="-342900">
              <a:buFont typeface="+mj-lt"/>
              <a:buAutoNum type="arabicPeriod"/>
            </a:pPr>
            <a:r>
              <a:rPr lang="en-US" dirty="0" smtClean="0">
                <a:solidFill>
                  <a:schemeClr val="tx1"/>
                </a:solidFill>
                <a:sym typeface="Wingdings" panose="05000000000000000000" pitchFamily="2" charset="2"/>
              </a:rPr>
              <a:t>Build a Proof o Concept (=POC) or Pilot</a:t>
            </a:r>
          </a:p>
          <a:p>
            <a:pPr marL="1257300" lvl="2" indent="-342900">
              <a:buFont typeface="+mj-lt"/>
              <a:buAutoNum type="arabicPeriod"/>
            </a:pPr>
            <a:r>
              <a:rPr lang="en-US" dirty="0" smtClean="0">
                <a:solidFill>
                  <a:schemeClr val="tx1"/>
                </a:solidFill>
                <a:sym typeface="Wingdings" panose="05000000000000000000" pitchFamily="2" charset="2"/>
              </a:rPr>
              <a:t>Involve the stakeholders to validate the </a:t>
            </a:r>
            <a:r>
              <a:rPr lang="en-US" b="1" dirty="0" smtClean="0">
                <a:solidFill>
                  <a:srgbClr val="0070C0"/>
                </a:solidFill>
                <a:effectLst>
                  <a:outerShdw blurRad="38100" dist="38100" dir="2700000" algn="tl">
                    <a:srgbClr val="000000">
                      <a:alpha val="43137"/>
                    </a:srgbClr>
                  </a:outerShdw>
                </a:effectLst>
                <a:sym typeface="Wingdings" panose="05000000000000000000" pitchFamily="2" charset="2"/>
              </a:rPr>
              <a:t>“Blue-print” </a:t>
            </a:r>
            <a:endParaRPr lang="en-US" dirty="0" smtClean="0">
              <a:solidFill>
                <a:schemeClr val="tx1"/>
              </a:solidFill>
              <a:sym typeface="Wingdings" panose="05000000000000000000" pitchFamily="2" charset="2"/>
            </a:endParaRPr>
          </a:p>
          <a:p>
            <a:pPr marL="1257300" lvl="2" indent="-342900">
              <a:buFont typeface="+mj-lt"/>
              <a:buAutoNum type="arabicPeriod"/>
            </a:pPr>
            <a:r>
              <a:rPr lang="en-US" dirty="0" smtClean="0">
                <a:solidFill>
                  <a:schemeClr val="tx1"/>
                </a:solidFill>
                <a:sym typeface="Wingdings" panose="05000000000000000000" pitchFamily="2" charset="2"/>
              </a:rPr>
              <a:t>Set-up an approach to build your </a:t>
            </a:r>
            <a:r>
              <a:rPr lang="en-US" b="1" dirty="0" smtClean="0">
                <a:solidFill>
                  <a:srgbClr val="0070C0"/>
                </a:solidFill>
                <a:effectLst>
                  <a:outerShdw blurRad="38100" dist="38100" dir="2700000" algn="tl">
                    <a:srgbClr val="000000">
                      <a:alpha val="43137"/>
                    </a:srgbClr>
                  </a:outerShdw>
                </a:effectLst>
                <a:sym typeface="Wingdings" panose="05000000000000000000" pitchFamily="2" charset="2"/>
              </a:rPr>
              <a:t>“Blue-print” </a:t>
            </a:r>
          </a:p>
          <a:p>
            <a:pPr marL="1257300" lvl="2" indent="-342900">
              <a:buFont typeface="+mj-lt"/>
              <a:buAutoNum type="arabicPeriod"/>
            </a:pPr>
            <a:r>
              <a:rPr lang="en-US" b="1" dirty="0" err="1" smtClean="0">
                <a:solidFill>
                  <a:srgbClr val="0070C0"/>
                </a:solidFill>
                <a:effectLst>
                  <a:outerShdw blurRad="38100" dist="38100" dir="2700000" algn="tl">
                    <a:srgbClr val="000000">
                      <a:alpha val="43137"/>
                    </a:srgbClr>
                  </a:outerShdw>
                </a:effectLst>
                <a:sym typeface="Wingdings" panose="05000000000000000000" pitchFamily="2" charset="2"/>
              </a:rPr>
              <a:t>Etc</a:t>
            </a:r>
            <a:r>
              <a:rPr lang="en-US" b="1" dirty="0" smtClean="0">
                <a:solidFill>
                  <a:srgbClr val="0070C0"/>
                </a:solidFill>
                <a:effectLst>
                  <a:outerShdw blurRad="38100" dist="38100" dir="2700000" algn="tl">
                    <a:srgbClr val="000000">
                      <a:alpha val="43137"/>
                    </a:srgbClr>
                  </a:outerShdw>
                </a:effectLst>
                <a:sym typeface="Wingdings" panose="05000000000000000000" pitchFamily="2" charset="2"/>
              </a:rPr>
              <a:t> …</a:t>
            </a:r>
            <a:endParaRPr lang="en-US" dirty="0" smtClean="0">
              <a:solidFill>
                <a:schemeClr val="tx1"/>
              </a:solidFill>
              <a:sym typeface="Wingdings" panose="05000000000000000000" pitchFamily="2" charset="2"/>
            </a:endParaRPr>
          </a:p>
          <a:p>
            <a:pPr marL="0" indent="0">
              <a:buNone/>
            </a:pPr>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pPr marL="457200" lvl="1" indent="0">
              <a:buNone/>
            </a:pPr>
            <a:endParaRPr lang="en-US" dirty="0" smtClean="0">
              <a:solidFill>
                <a:schemeClr val="tx1"/>
              </a:solidFill>
              <a:sym typeface="Wingdings" panose="05000000000000000000" pitchFamily="2" charset="2"/>
            </a:endParaRPr>
          </a:p>
          <a:p>
            <a:pPr marL="914400" lvl="2" indent="0">
              <a:buNone/>
            </a:pPr>
            <a:endParaRPr lang="en-US" dirty="0" smtClean="0">
              <a:solidFill>
                <a:schemeClr val="tx1"/>
              </a:solidFill>
              <a:sym typeface="Wingdings" panose="05000000000000000000" pitchFamily="2" charset="2"/>
            </a:endParaRPr>
          </a:p>
          <a:p>
            <a:pPr marL="914400" lvl="2" indent="0">
              <a:buNone/>
            </a:pPr>
            <a:endParaRPr lang="en-US" dirty="0" smtClean="0">
              <a:solidFill>
                <a:schemeClr val="tx1"/>
              </a:solidFill>
              <a:sym typeface="Wingdings" panose="05000000000000000000" pitchFamily="2" charset="2"/>
            </a:endParaRPr>
          </a:p>
          <a:p>
            <a:pPr lvl="2"/>
            <a:endParaRPr lang="en-US" dirty="0" smtClean="0">
              <a:solidFill>
                <a:schemeClr val="tx1"/>
              </a:solidFill>
              <a:sym typeface="Wingdings" panose="05000000000000000000" pitchFamily="2" charset="2"/>
            </a:endParaRPr>
          </a:p>
          <a:p>
            <a:pPr lvl="1"/>
            <a:endParaRPr lang="en-US" dirty="0">
              <a:solidFill>
                <a:schemeClr val="tx1"/>
              </a:solidFill>
              <a:sym typeface="Wingdings" panose="05000000000000000000" pitchFamily="2" charset="2"/>
            </a:endParaRPr>
          </a:p>
        </p:txBody>
      </p:sp>
      <p:sp>
        <p:nvSpPr>
          <p:cNvPr id="4" name="Title 1"/>
          <p:cNvSpPr>
            <a:spLocks noGrp="1"/>
          </p:cNvSpPr>
          <p:nvPr>
            <p:ph type="title"/>
          </p:nvPr>
        </p:nvSpPr>
        <p:spPr>
          <a:xfrm>
            <a:off x="1880755" y="130096"/>
            <a:ext cx="10151918" cy="825865"/>
          </a:xfrm>
        </p:spPr>
        <p:txBody>
          <a:bodyPr/>
          <a:lstStyle/>
          <a:p>
            <a:r>
              <a:rPr lang="en-GB" dirty="0" smtClean="0"/>
              <a:t>Project </a:t>
            </a:r>
            <a:r>
              <a:rPr lang="en-GB" b="1" dirty="0" smtClean="0">
                <a:solidFill>
                  <a:srgbClr val="C00000"/>
                </a:solidFill>
              </a:rPr>
              <a:t>phase 4 - ‘the design’</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13859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0625" y="1319646"/>
            <a:ext cx="9229002" cy="5538354"/>
          </a:xfrm>
        </p:spPr>
        <p:txBody>
          <a:bodyPr>
            <a:normAutofit/>
          </a:bodyPr>
          <a:lstStyle/>
          <a:p>
            <a:r>
              <a:rPr lang="en-US" sz="2400" dirty="0" smtClean="0">
                <a:solidFill>
                  <a:schemeClr val="tx1"/>
                </a:solidFill>
                <a:sym typeface="Wingdings" panose="05000000000000000000" pitchFamily="2" charset="2"/>
              </a:rPr>
              <a:t>Deliverables of a </a:t>
            </a:r>
            <a:r>
              <a:rPr lang="en-US" sz="2400" b="1" dirty="0" smtClean="0">
                <a:solidFill>
                  <a:srgbClr val="0070C0"/>
                </a:solidFill>
                <a:effectLst>
                  <a:outerShdw blurRad="38100" dist="38100" dir="2700000" algn="tl">
                    <a:srgbClr val="000000">
                      <a:alpha val="43137"/>
                    </a:srgbClr>
                  </a:outerShdw>
                </a:effectLst>
                <a:sym typeface="Wingdings" panose="05000000000000000000" pitchFamily="2" charset="2"/>
              </a:rPr>
              <a:t>Blue-print</a:t>
            </a:r>
            <a:r>
              <a:rPr lang="en-US" sz="2400" dirty="0" smtClean="0">
                <a:solidFill>
                  <a:schemeClr val="tx1"/>
                </a:solidFill>
                <a:sym typeface="Wingdings" panose="05000000000000000000" pitchFamily="2" charset="2"/>
              </a:rPr>
              <a:t> </a:t>
            </a:r>
          </a:p>
          <a:p>
            <a:pPr lvl="1">
              <a:buFont typeface="Wingdings" panose="05000000000000000000" pitchFamily="2" charset="2"/>
              <a:buChar char="ü"/>
            </a:pPr>
            <a:r>
              <a:rPr lang="en-US" sz="2000" dirty="0" smtClean="0">
                <a:solidFill>
                  <a:schemeClr val="tx1"/>
                </a:solidFill>
                <a:sym typeface="Wingdings" panose="05000000000000000000" pitchFamily="2" charset="2"/>
              </a:rPr>
              <a:t>AS-IS ….  … TO BE (basis of the transition-plan)</a:t>
            </a:r>
          </a:p>
          <a:p>
            <a:pPr lvl="2">
              <a:buFont typeface="Wingdings" panose="05000000000000000000" pitchFamily="2" charset="2"/>
              <a:buChar char="§"/>
            </a:pPr>
            <a:r>
              <a:rPr lang="en-US" sz="1800" dirty="0" smtClean="0">
                <a:solidFill>
                  <a:schemeClr val="tx1"/>
                </a:solidFill>
                <a:sym typeface="Wingdings" panose="05000000000000000000" pitchFamily="2" charset="2"/>
              </a:rPr>
              <a:t>Processes</a:t>
            </a:r>
          </a:p>
          <a:p>
            <a:pPr lvl="2">
              <a:buFont typeface="Wingdings" panose="05000000000000000000" pitchFamily="2" charset="2"/>
              <a:buChar char="§"/>
            </a:pPr>
            <a:r>
              <a:rPr lang="en-US" sz="1800" dirty="0" smtClean="0">
                <a:solidFill>
                  <a:schemeClr val="tx1"/>
                </a:solidFill>
                <a:sym typeface="Wingdings" panose="05000000000000000000" pitchFamily="2" charset="2"/>
              </a:rPr>
              <a:t>Approach</a:t>
            </a:r>
          </a:p>
          <a:p>
            <a:pPr lvl="2">
              <a:buFont typeface="Wingdings" panose="05000000000000000000" pitchFamily="2" charset="2"/>
              <a:buChar char="§"/>
            </a:pPr>
            <a:r>
              <a:rPr lang="en-US" sz="1800" dirty="0" smtClean="0">
                <a:solidFill>
                  <a:schemeClr val="tx1"/>
                </a:solidFill>
                <a:sym typeface="Wingdings" panose="05000000000000000000" pitchFamily="2" charset="2"/>
              </a:rPr>
              <a:t>Impact-analysis for the customer  management of change</a:t>
            </a:r>
          </a:p>
          <a:p>
            <a:pPr lvl="1">
              <a:buFont typeface="Wingdings" panose="05000000000000000000" pitchFamily="2" charset="2"/>
              <a:buChar char="ü"/>
            </a:pPr>
            <a:r>
              <a:rPr lang="en-US" sz="2000" dirty="0" smtClean="0">
                <a:solidFill>
                  <a:schemeClr val="tx1"/>
                </a:solidFill>
                <a:sym typeface="Wingdings" panose="05000000000000000000" pitchFamily="2" charset="2"/>
              </a:rPr>
              <a:t>Functional design</a:t>
            </a:r>
          </a:p>
          <a:p>
            <a:pPr lvl="2">
              <a:buFont typeface="Wingdings" panose="05000000000000000000" pitchFamily="2" charset="2"/>
              <a:buChar char="§"/>
            </a:pPr>
            <a:r>
              <a:rPr lang="en-US" sz="1800" dirty="0" smtClean="0">
                <a:solidFill>
                  <a:schemeClr val="tx1"/>
                </a:solidFill>
                <a:sym typeface="Wingdings" panose="05000000000000000000" pitchFamily="2" charset="2"/>
              </a:rPr>
              <a:t>Describe the functional requirements of the customer and their dependencies needed to reach the final objective.</a:t>
            </a:r>
          </a:p>
          <a:p>
            <a:pPr lvl="3">
              <a:buFont typeface="Wingdings" panose="05000000000000000000" pitchFamily="2" charset="2"/>
              <a:buChar char="§"/>
            </a:pPr>
            <a:r>
              <a:rPr lang="en-US" sz="1600" dirty="0" err="1" smtClean="0">
                <a:solidFill>
                  <a:schemeClr val="tx1"/>
                </a:solidFill>
                <a:sym typeface="Wingdings" panose="05000000000000000000" pitchFamily="2" charset="2"/>
              </a:rPr>
              <a:t>Vb</a:t>
            </a:r>
            <a:r>
              <a:rPr lang="en-US" sz="1600" dirty="0" smtClean="0">
                <a:solidFill>
                  <a:schemeClr val="tx1"/>
                </a:solidFill>
                <a:sym typeface="Wingdings" panose="05000000000000000000" pitchFamily="2" charset="2"/>
              </a:rPr>
              <a:t>: use-case (</a:t>
            </a:r>
            <a:r>
              <a:rPr lang="en-US" sz="1600" dirty="0" err="1" smtClean="0">
                <a:solidFill>
                  <a:schemeClr val="tx1"/>
                </a:solidFill>
                <a:sym typeface="Wingdings" panose="05000000000000000000" pitchFamily="2" charset="2"/>
              </a:rPr>
              <a:t>pg</a:t>
            </a:r>
            <a:r>
              <a:rPr lang="en-US" sz="1600" dirty="0" smtClean="0">
                <a:solidFill>
                  <a:schemeClr val="tx1"/>
                </a:solidFill>
                <a:sym typeface="Wingdings" panose="05000000000000000000" pitchFamily="2" charset="2"/>
              </a:rPr>
              <a:t> 91)</a:t>
            </a:r>
          </a:p>
          <a:p>
            <a:pPr lvl="2">
              <a:buFont typeface="Wingdings" panose="05000000000000000000" pitchFamily="2" charset="2"/>
              <a:buChar char="§"/>
            </a:pPr>
            <a:r>
              <a:rPr lang="en-US" sz="1800" dirty="0" smtClean="0">
                <a:solidFill>
                  <a:schemeClr val="tx1"/>
                </a:solidFill>
                <a:sym typeface="Wingdings" panose="05000000000000000000" pitchFamily="2" charset="2"/>
              </a:rPr>
              <a:t>Describe the business logic (=process)</a:t>
            </a:r>
          </a:p>
          <a:p>
            <a:pPr lvl="1">
              <a:buFont typeface="Wingdings" panose="05000000000000000000" pitchFamily="2" charset="2"/>
              <a:buChar char="ü"/>
            </a:pPr>
            <a:r>
              <a:rPr lang="en-US" sz="2000" dirty="0" smtClean="0">
                <a:solidFill>
                  <a:schemeClr val="tx1"/>
                </a:solidFill>
                <a:sym typeface="Wingdings" panose="05000000000000000000" pitchFamily="2" charset="2"/>
              </a:rPr>
              <a:t>Architecture design</a:t>
            </a:r>
          </a:p>
          <a:p>
            <a:pPr lvl="2">
              <a:buFont typeface="Wingdings" panose="05000000000000000000" pitchFamily="2" charset="2"/>
              <a:buChar char="§"/>
            </a:pPr>
            <a:r>
              <a:rPr lang="en-US" sz="1800" dirty="0" smtClean="0">
                <a:solidFill>
                  <a:schemeClr val="tx1"/>
                </a:solidFill>
                <a:sym typeface="Wingdings" panose="05000000000000000000" pitchFamily="2" charset="2"/>
              </a:rPr>
              <a:t>… technical – platforms – application landscape - </a:t>
            </a:r>
          </a:p>
          <a:p>
            <a:pPr lvl="2">
              <a:buFont typeface="Wingdings" panose="05000000000000000000" pitchFamily="2" charset="2"/>
              <a:buChar char="§"/>
            </a:pPr>
            <a:r>
              <a:rPr lang="en-US" sz="1800" dirty="0" smtClean="0">
                <a:solidFill>
                  <a:schemeClr val="tx1"/>
                </a:solidFill>
                <a:sym typeface="Wingdings" panose="05000000000000000000" pitchFamily="2" charset="2"/>
              </a:rPr>
              <a:t>… sometimes do use a meta-language - see </a:t>
            </a:r>
            <a:r>
              <a:rPr lang="en-US" sz="1800" dirty="0" err="1" smtClean="0">
                <a:solidFill>
                  <a:schemeClr val="tx1"/>
                </a:solidFill>
                <a:sym typeface="Wingdings" panose="05000000000000000000" pitchFamily="2" charset="2"/>
              </a:rPr>
              <a:t>pg</a:t>
            </a:r>
            <a:r>
              <a:rPr lang="en-US" sz="1800" dirty="0" smtClean="0">
                <a:solidFill>
                  <a:schemeClr val="tx1"/>
                </a:solidFill>
                <a:sym typeface="Wingdings" panose="05000000000000000000" pitchFamily="2" charset="2"/>
              </a:rPr>
              <a:t> 92-93</a:t>
            </a:r>
          </a:p>
          <a:p>
            <a:pPr lvl="1"/>
            <a:endParaRPr lang="en-US" sz="2000" dirty="0" smtClean="0">
              <a:solidFill>
                <a:schemeClr val="tx1"/>
              </a:solidFill>
              <a:sym typeface="Wingdings" panose="05000000000000000000" pitchFamily="2" charset="2"/>
            </a:endParaRPr>
          </a:p>
          <a:p>
            <a:pPr lvl="1"/>
            <a:endParaRPr lang="en-US" sz="2000" dirty="0" smtClean="0">
              <a:solidFill>
                <a:schemeClr val="tx1"/>
              </a:solidFill>
              <a:sym typeface="Wingdings" panose="05000000000000000000" pitchFamily="2" charset="2"/>
            </a:endParaRPr>
          </a:p>
          <a:p>
            <a:pPr marL="457200" lvl="1" indent="0">
              <a:buNone/>
            </a:pPr>
            <a:endParaRPr lang="en-US" sz="2000" dirty="0" smtClean="0">
              <a:solidFill>
                <a:schemeClr val="tx1"/>
              </a:solidFill>
              <a:sym typeface="Wingdings" panose="05000000000000000000" pitchFamily="2" charset="2"/>
            </a:endParaRPr>
          </a:p>
          <a:p>
            <a:pPr marL="914400" lvl="2" indent="0">
              <a:buNone/>
            </a:pPr>
            <a:endParaRPr lang="en-US" sz="1800" dirty="0" smtClean="0">
              <a:solidFill>
                <a:schemeClr val="tx1"/>
              </a:solidFill>
              <a:sym typeface="Wingdings" panose="05000000000000000000" pitchFamily="2" charset="2"/>
            </a:endParaRPr>
          </a:p>
          <a:p>
            <a:pPr marL="914400" lvl="2" indent="0">
              <a:buNone/>
            </a:pPr>
            <a:endParaRPr lang="en-US" sz="1800" dirty="0" smtClean="0">
              <a:solidFill>
                <a:schemeClr val="tx1"/>
              </a:solidFill>
              <a:sym typeface="Wingdings" panose="05000000000000000000" pitchFamily="2" charset="2"/>
            </a:endParaRPr>
          </a:p>
          <a:p>
            <a:pPr lvl="2"/>
            <a:endParaRPr lang="en-US" sz="1800" dirty="0" smtClean="0">
              <a:solidFill>
                <a:schemeClr val="tx1"/>
              </a:solidFill>
              <a:sym typeface="Wingdings" panose="05000000000000000000" pitchFamily="2" charset="2"/>
            </a:endParaRPr>
          </a:p>
          <a:p>
            <a:pPr lvl="1"/>
            <a:endParaRPr lang="en-US" sz="2000" dirty="0">
              <a:solidFill>
                <a:schemeClr val="tx1"/>
              </a:solidFill>
              <a:sym typeface="Wingdings" panose="05000000000000000000" pitchFamily="2" charset="2"/>
            </a:endParaRPr>
          </a:p>
        </p:txBody>
      </p:sp>
      <p:sp>
        <p:nvSpPr>
          <p:cNvPr id="5" name="Title 1"/>
          <p:cNvSpPr>
            <a:spLocks noGrp="1"/>
          </p:cNvSpPr>
          <p:nvPr>
            <p:ph type="title"/>
          </p:nvPr>
        </p:nvSpPr>
        <p:spPr>
          <a:xfrm>
            <a:off x="1676038" y="566824"/>
            <a:ext cx="10151918" cy="825865"/>
          </a:xfrm>
        </p:spPr>
        <p:txBody>
          <a:bodyPr/>
          <a:lstStyle/>
          <a:p>
            <a:r>
              <a:rPr lang="en-GB" dirty="0" smtClean="0"/>
              <a:t>Project </a:t>
            </a:r>
            <a:r>
              <a:rPr lang="en-GB" b="1" dirty="0" smtClean="0">
                <a:solidFill>
                  <a:srgbClr val="C00000"/>
                </a:solidFill>
              </a:rPr>
              <a:t>phase 4 - ‘the design’</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4185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4147" y="1319646"/>
            <a:ext cx="9229002" cy="5538354"/>
          </a:xfrm>
        </p:spPr>
        <p:txBody>
          <a:bodyPr>
            <a:normAutofit fontScale="92500" lnSpcReduction="10000"/>
          </a:bodyPr>
          <a:lstStyle/>
          <a:p>
            <a:r>
              <a:rPr lang="en-US" dirty="0" smtClean="0">
                <a:solidFill>
                  <a:schemeClr val="tx1"/>
                </a:solidFill>
                <a:sym typeface="Wingdings" panose="05000000000000000000" pitchFamily="2" charset="2"/>
              </a:rPr>
              <a:t>Deliverables van de </a:t>
            </a:r>
            <a:r>
              <a:rPr lang="en-US" dirty="0" err="1" smtClean="0">
                <a:solidFill>
                  <a:schemeClr val="tx1"/>
                </a:solidFill>
                <a:sym typeface="Wingdings" panose="05000000000000000000" pitchFamily="2" charset="2"/>
              </a:rPr>
              <a:t>ontwerp-fase</a:t>
            </a:r>
            <a:r>
              <a:rPr lang="en-US" dirty="0" smtClean="0">
                <a:solidFill>
                  <a:schemeClr val="tx1"/>
                </a:solidFill>
                <a:sym typeface="Wingdings" panose="05000000000000000000" pitchFamily="2" charset="2"/>
              </a:rPr>
              <a:t>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85 …100</a:t>
            </a:r>
          </a:p>
          <a:p>
            <a:endParaRPr lang="en-US" dirty="0" smtClean="0">
              <a:solidFill>
                <a:schemeClr val="tx1"/>
              </a:solidFill>
              <a:sym typeface="Wingdings" panose="05000000000000000000" pitchFamily="2" charset="2"/>
            </a:endParaRPr>
          </a:p>
          <a:p>
            <a:pPr>
              <a:buFont typeface="+mj-lt"/>
              <a:buAutoNum type="arabicPeriod" startAt="2"/>
            </a:pPr>
            <a:r>
              <a:rPr lang="en-US" dirty="0" smtClean="0">
                <a:solidFill>
                  <a:schemeClr val="tx1"/>
                </a:solidFill>
                <a:sym typeface="Wingdings" panose="05000000000000000000" pitchFamily="2" charset="2"/>
              </a:rPr>
              <a:t>Security scheme :  mostly used for e-commerce / Apps / web services ….</a:t>
            </a:r>
          </a:p>
          <a:p>
            <a:pPr lvl="1"/>
            <a:r>
              <a:rPr lang="en-US" dirty="0" err="1" smtClean="0">
                <a:solidFill>
                  <a:schemeClr val="tx1"/>
                </a:solidFill>
                <a:sym typeface="Wingdings" panose="05000000000000000000" pitchFamily="2" charset="2"/>
              </a:rPr>
              <a:t>Vb</a:t>
            </a:r>
            <a:r>
              <a:rPr lang="en-US" dirty="0" smtClean="0">
                <a:solidFill>
                  <a:schemeClr val="tx1"/>
                </a:solidFill>
                <a:sym typeface="Wingdings" panose="05000000000000000000" pitchFamily="2" charset="2"/>
              </a:rPr>
              <a:t>: salary – e-commerce – </a:t>
            </a:r>
            <a:r>
              <a:rPr lang="en-US" dirty="0" err="1" smtClean="0">
                <a:solidFill>
                  <a:schemeClr val="tx1"/>
                </a:solidFill>
                <a:sym typeface="Wingdings" panose="05000000000000000000" pitchFamily="2" charset="2"/>
              </a:rPr>
              <a:t>netbanking</a:t>
            </a:r>
            <a:r>
              <a:rPr lang="en-US" dirty="0" smtClean="0">
                <a:solidFill>
                  <a:schemeClr val="tx1"/>
                </a:solidFill>
                <a:sym typeface="Wingdings" panose="05000000000000000000" pitchFamily="2" charset="2"/>
              </a:rPr>
              <a:t> – </a:t>
            </a:r>
          </a:p>
          <a:p>
            <a:pPr>
              <a:buFont typeface="+mj-lt"/>
              <a:buAutoNum type="arabicPeriod" startAt="2"/>
            </a:pPr>
            <a:r>
              <a:rPr lang="en-US" dirty="0" smtClean="0">
                <a:solidFill>
                  <a:schemeClr val="tx1"/>
                </a:solidFill>
                <a:sym typeface="Wingdings" panose="05000000000000000000" pitchFamily="2" charset="2"/>
              </a:rPr>
              <a:t>Interfaces  + describe their dependencies – important to know for troubleshooting</a:t>
            </a:r>
          </a:p>
          <a:p>
            <a:pPr lvl="1"/>
            <a:r>
              <a:rPr lang="en-US" dirty="0" smtClean="0">
                <a:solidFill>
                  <a:schemeClr val="tx1"/>
                </a:solidFill>
                <a:sym typeface="Wingdings" panose="05000000000000000000" pitchFamily="2" charset="2"/>
              </a:rPr>
              <a:t>Link between different objects : ‘data-loss’ is a risk</a:t>
            </a:r>
          </a:p>
          <a:p>
            <a:pPr lvl="1"/>
            <a:r>
              <a:rPr lang="en-US" dirty="0" smtClean="0">
                <a:solidFill>
                  <a:schemeClr val="tx1"/>
                </a:solidFill>
                <a:sym typeface="Wingdings" panose="05000000000000000000" pitchFamily="2" charset="2"/>
              </a:rPr>
              <a:t>Interfaces : physical – systems – logical  - Master-slave systems</a:t>
            </a:r>
          </a:p>
          <a:p>
            <a:pPr lvl="1"/>
            <a:r>
              <a:rPr lang="en-US" dirty="0" smtClean="0">
                <a:solidFill>
                  <a:schemeClr val="tx1"/>
                </a:solidFill>
                <a:sym typeface="Wingdings" panose="05000000000000000000" pitchFamily="2" charset="2"/>
              </a:rPr>
              <a:t>ETL  translation rules </a:t>
            </a:r>
          </a:p>
          <a:p>
            <a:pPr lvl="1"/>
            <a:r>
              <a:rPr lang="en-US" dirty="0" smtClean="0">
                <a:solidFill>
                  <a:schemeClr val="tx1"/>
                </a:solidFill>
                <a:sym typeface="Wingdings" panose="05000000000000000000" pitchFamily="2" charset="2"/>
              </a:rPr>
              <a:t>…</a:t>
            </a:r>
          </a:p>
          <a:p>
            <a:pPr>
              <a:buFont typeface="+mj-lt"/>
              <a:buAutoNum type="arabicPeriod" startAt="2"/>
            </a:pPr>
            <a:r>
              <a:rPr lang="en-US" dirty="0" smtClean="0">
                <a:solidFill>
                  <a:schemeClr val="tx1"/>
                </a:solidFill>
                <a:sym typeface="Wingdings" panose="05000000000000000000" pitchFamily="2" charset="2"/>
              </a:rPr>
              <a:t>Data-migration architecture</a:t>
            </a:r>
          </a:p>
          <a:p>
            <a:pPr lvl="1"/>
            <a:r>
              <a:rPr lang="en-US" dirty="0" smtClean="0">
                <a:solidFill>
                  <a:schemeClr val="tx1"/>
                </a:solidFill>
                <a:sym typeface="Wingdings" panose="05000000000000000000" pitchFamily="2" charset="2"/>
              </a:rPr>
              <a:t>Source of data  recipient </a:t>
            </a:r>
          </a:p>
          <a:p>
            <a:pPr lvl="1"/>
            <a:r>
              <a:rPr lang="en-US" dirty="0" smtClean="0">
                <a:solidFill>
                  <a:schemeClr val="tx1"/>
                </a:solidFill>
                <a:sym typeface="Wingdings" panose="05000000000000000000" pitchFamily="2" charset="2"/>
              </a:rPr>
              <a:t>Translation rules</a:t>
            </a:r>
          </a:p>
          <a:p>
            <a:pPr lvl="1"/>
            <a:r>
              <a:rPr lang="en-US" dirty="0" smtClean="0">
                <a:solidFill>
                  <a:schemeClr val="tx1"/>
                </a:solidFill>
                <a:sym typeface="Wingdings" panose="05000000000000000000" pitchFamily="2" charset="2"/>
              </a:rPr>
              <a:t>When can a translation happen?</a:t>
            </a:r>
          </a:p>
          <a:p>
            <a:pPr lvl="1"/>
            <a:r>
              <a:rPr lang="en-US" dirty="0" smtClean="0">
                <a:solidFill>
                  <a:schemeClr val="tx1"/>
                </a:solidFill>
                <a:sym typeface="Wingdings" panose="05000000000000000000" pitchFamily="2" charset="2"/>
              </a:rPr>
              <a:t>Etc…</a:t>
            </a:r>
          </a:p>
          <a:p>
            <a:pPr>
              <a:buFont typeface="+mj-lt"/>
              <a:buAutoNum type="arabicPeriod" startAt="2"/>
            </a:pPr>
            <a:r>
              <a:rPr lang="en-US" dirty="0" smtClean="0">
                <a:solidFill>
                  <a:schemeClr val="tx1"/>
                </a:solidFill>
                <a:sym typeface="Wingdings" panose="05000000000000000000" pitchFamily="2" charset="2"/>
              </a:rPr>
              <a:t>Test-plan</a:t>
            </a:r>
          </a:p>
          <a:p>
            <a:pPr>
              <a:buFont typeface="+mj-lt"/>
              <a:buAutoNum type="arabicPeriod" startAt="2"/>
            </a:pPr>
            <a:r>
              <a:rPr lang="en-US" dirty="0" smtClean="0">
                <a:solidFill>
                  <a:schemeClr val="tx1"/>
                </a:solidFill>
                <a:sym typeface="Wingdings" panose="05000000000000000000" pitchFamily="2" charset="2"/>
              </a:rPr>
              <a:t>Assumptions and risks-register</a:t>
            </a:r>
          </a:p>
          <a:p>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a:p>
            <a:pPr marL="457200" lvl="1" indent="0">
              <a:buNone/>
            </a:pPr>
            <a:endParaRPr lang="en-US" dirty="0" smtClean="0">
              <a:solidFill>
                <a:schemeClr val="tx1"/>
              </a:solidFill>
              <a:sym typeface="Wingdings" panose="05000000000000000000" pitchFamily="2" charset="2"/>
            </a:endParaRPr>
          </a:p>
          <a:p>
            <a:pPr marL="914400" lvl="2" indent="0">
              <a:buNone/>
            </a:pPr>
            <a:endParaRPr lang="en-US" dirty="0" smtClean="0">
              <a:solidFill>
                <a:schemeClr val="tx1"/>
              </a:solidFill>
              <a:sym typeface="Wingdings" panose="05000000000000000000" pitchFamily="2" charset="2"/>
            </a:endParaRPr>
          </a:p>
          <a:p>
            <a:pPr marL="914400" lvl="2" indent="0">
              <a:buNone/>
            </a:pPr>
            <a:endParaRPr lang="en-US" dirty="0" smtClean="0">
              <a:solidFill>
                <a:schemeClr val="tx1"/>
              </a:solidFill>
              <a:sym typeface="Wingdings" panose="05000000000000000000" pitchFamily="2" charset="2"/>
            </a:endParaRPr>
          </a:p>
          <a:p>
            <a:pPr lvl="2"/>
            <a:endParaRPr lang="en-US" dirty="0" smtClean="0">
              <a:solidFill>
                <a:schemeClr val="tx1"/>
              </a:solidFill>
              <a:sym typeface="Wingdings" panose="05000000000000000000" pitchFamily="2" charset="2"/>
            </a:endParaRPr>
          </a:p>
          <a:p>
            <a:pPr lvl="1"/>
            <a:endParaRPr lang="en-US" dirty="0">
              <a:solidFill>
                <a:schemeClr val="tx1"/>
              </a:solidFill>
              <a:sym typeface="Wingdings" panose="05000000000000000000" pitchFamily="2" charset="2"/>
            </a:endParaRPr>
          </a:p>
        </p:txBody>
      </p:sp>
      <p:sp>
        <p:nvSpPr>
          <p:cNvPr id="5" name="Title 1"/>
          <p:cNvSpPr>
            <a:spLocks noGrp="1"/>
          </p:cNvSpPr>
          <p:nvPr>
            <p:ph type="title"/>
          </p:nvPr>
        </p:nvSpPr>
        <p:spPr>
          <a:xfrm>
            <a:off x="1676038" y="566824"/>
            <a:ext cx="10151918" cy="825865"/>
          </a:xfrm>
        </p:spPr>
        <p:txBody>
          <a:bodyPr/>
          <a:lstStyle/>
          <a:p>
            <a:r>
              <a:rPr lang="en-GB" dirty="0" smtClean="0"/>
              <a:t>Project </a:t>
            </a:r>
            <a:r>
              <a:rPr lang="en-GB" b="1" dirty="0" smtClean="0">
                <a:solidFill>
                  <a:srgbClr val="C00000"/>
                </a:solidFill>
              </a:rPr>
              <a:t>phase 4 - ‘design’</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92735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Recap</a:t>
            </a:r>
            <a:r>
              <a:rPr lang="fr-BE" dirty="0" smtClean="0"/>
              <a:t> ….</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353" y="1542581"/>
            <a:ext cx="9958387" cy="5077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340959" y="1467577"/>
            <a:ext cx="3025187" cy="2585323"/>
          </a:xfrm>
          <a:prstGeom prst="rect">
            <a:avLst/>
          </a:prstGeom>
          <a:solidFill>
            <a:schemeClr val="bg2"/>
          </a:solidFill>
        </p:spPr>
        <p:txBody>
          <a:bodyPr wrap="none" rtlCol="0">
            <a:spAutoFit/>
          </a:bodyPr>
          <a:lstStyle/>
          <a:p>
            <a:r>
              <a:rPr lang="en-US" dirty="0" smtClean="0"/>
              <a:t>Project management is…</a:t>
            </a:r>
          </a:p>
          <a:p>
            <a:endParaRPr lang="en-US" dirty="0" smtClean="0"/>
          </a:p>
          <a:p>
            <a:pPr marL="342900" indent="-342900">
              <a:buFont typeface="+mj-lt"/>
              <a:buAutoNum type="arabicPeriod"/>
            </a:pPr>
            <a:r>
              <a:rPr lang="en-US" dirty="0" smtClean="0"/>
              <a:t>unique</a:t>
            </a:r>
          </a:p>
          <a:p>
            <a:pPr marL="342900" indent="-342900">
              <a:buFont typeface="+mj-lt"/>
              <a:buAutoNum type="arabicPeriod"/>
            </a:pPr>
            <a:r>
              <a:rPr lang="en-US" dirty="0" smtClean="0"/>
              <a:t>iteration</a:t>
            </a:r>
          </a:p>
          <a:p>
            <a:pPr marL="342900" indent="-342900">
              <a:buFont typeface="+mj-lt"/>
              <a:buAutoNum type="arabicPeriod"/>
            </a:pPr>
            <a:r>
              <a:rPr lang="en-US" dirty="0" smtClean="0"/>
              <a:t>lifecycle</a:t>
            </a:r>
          </a:p>
          <a:p>
            <a:pPr marL="342900" indent="-342900">
              <a:buFont typeface="+mj-lt"/>
              <a:buAutoNum type="arabicPeriod"/>
            </a:pPr>
            <a:r>
              <a:rPr lang="en-US" dirty="0" smtClean="0"/>
              <a:t>Continue changes</a:t>
            </a:r>
          </a:p>
          <a:p>
            <a:pPr marL="342900" indent="-342900">
              <a:buFont typeface="+mj-lt"/>
              <a:buAutoNum type="arabicPeriod"/>
            </a:pPr>
            <a:r>
              <a:rPr lang="en-US" dirty="0" smtClean="0"/>
              <a:t>metrics</a:t>
            </a:r>
          </a:p>
          <a:p>
            <a:pPr marL="342900" indent="-342900">
              <a:buFont typeface="+mj-lt"/>
              <a:buAutoNum type="arabicPeriod"/>
            </a:pPr>
            <a:r>
              <a:rPr lang="en-US" dirty="0" smtClean="0"/>
              <a:t>Has an end …</a:t>
            </a:r>
          </a:p>
          <a:p>
            <a:pPr marL="285750" indent="-285750">
              <a:buFontTx/>
              <a:buChar char="-"/>
            </a:pPr>
            <a:endParaRPr lang="en-US" dirty="0"/>
          </a:p>
        </p:txBody>
      </p:sp>
    </p:spTree>
    <p:extLst>
      <p:ext uri="{BB962C8B-B14F-4D97-AF65-F5344CB8AC3E}">
        <p14:creationId xmlns:p14="http://schemas.microsoft.com/office/powerpoint/2010/main" val="2118925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4273" y="1101437"/>
            <a:ext cx="9229002" cy="4727863"/>
          </a:xfrm>
        </p:spPr>
        <p:txBody>
          <a:bodyPr>
            <a:normAutofit/>
          </a:bodyPr>
          <a:lstStyle/>
          <a:p>
            <a:r>
              <a:rPr lang="en-US" dirty="0" smtClean="0">
                <a:solidFill>
                  <a:schemeClr val="tx1"/>
                </a:solidFill>
                <a:sym typeface="Wingdings" panose="05000000000000000000" pitchFamily="2" charset="2"/>
              </a:rPr>
              <a:t>Deliverables during the implementation-phase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101 … 106</a:t>
            </a:r>
          </a:p>
          <a:p>
            <a:endParaRPr lang="en-US" dirty="0" smtClean="0">
              <a:solidFill>
                <a:schemeClr val="tx1"/>
              </a:solidFill>
              <a:sym typeface="Wingdings" panose="05000000000000000000" pitchFamily="2" charset="2"/>
            </a:endParaRPr>
          </a:p>
          <a:p>
            <a:r>
              <a:rPr lang="en-US" b="1" dirty="0" smtClean="0">
                <a:solidFill>
                  <a:srgbClr val="C00000"/>
                </a:solidFill>
                <a:effectLst>
                  <a:outerShdw blurRad="38100" dist="38100" dir="2700000" algn="tl">
                    <a:srgbClr val="000000">
                      <a:alpha val="43137"/>
                    </a:srgbClr>
                  </a:outerShdw>
                </a:effectLst>
                <a:sym typeface="Wingdings" panose="05000000000000000000" pitchFamily="2" charset="2"/>
              </a:rPr>
              <a:t>The build </a:t>
            </a:r>
            <a:r>
              <a:rPr lang="en-US" dirty="0" smtClean="0">
                <a:solidFill>
                  <a:schemeClr val="tx1"/>
                </a:solidFill>
                <a:sym typeface="Wingdings" panose="05000000000000000000" pitchFamily="2" charset="2"/>
              </a:rPr>
              <a:t> Basis  and source of the “Blue-print”</a:t>
            </a:r>
          </a:p>
          <a:p>
            <a:endParaRPr lang="en-US" dirty="0" smtClean="0">
              <a:solidFill>
                <a:schemeClr val="tx1"/>
              </a:solidFill>
              <a:sym typeface="Wingdings" panose="05000000000000000000" pitchFamily="2" charset="2"/>
            </a:endParaRPr>
          </a:p>
          <a:p>
            <a:r>
              <a:rPr lang="en-US" dirty="0" smtClean="0">
                <a:solidFill>
                  <a:schemeClr val="tx1"/>
                </a:solidFill>
                <a:sym typeface="Wingdings" panose="05000000000000000000" pitchFamily="2" charset="2"/>
              </a:rPr>
              <a:t>The implementation phase is designed and planned in the first 4 project phases.</a:t>
            </a:r>
          </a:p>
          <a:p>
            <a:pPr marL="0" indent="0">
              <a:buNone/>
            </a:pPr>
            <a:endParaRPr lang="en-US" dirty="0" smtClean="0">
              <a:solidFill>
                <a:schemeClr val="tx1"/>
              </a:solidFill>
              <a:sym typeface="Wingdings" panose="05000000000000000000" pitchFamily="2" charset="2"/>
            </a:endParaRPr>
          </a:p>
          <a:p>
            <a:pPr marL="800100" lvl="1" indent="-342900">
              <a:buFont typeface="+mj-lt"/>
              <a:buAutoNum type="arabicPeriod"/>
            </a:pPr>
            <a:r>
              <a:rPr lang="en-US" dirty="0" smtClean="0">
                <a:solidFill>
                  <a:schemeClr val="tx1"/>
                </a:solidFill>
                <a:sym typeface="Wingdings" panose="05000000000000000000" pitchFamily="2" charset="2"/>
              </a:rPr>
              <a:t>Requirement</a:t>
            </a:r>
          </a:p>
          <a:p>
            <a:pPr marL="800100" lvl="1" indent="-342900">
              <a:buFont typeface="+mj-lt"/>
              <a:buAutoNum type="arabicPeriod"/>
            </a:pPr>
            <a:r>
              <a:rPr lang="en-US" dirty="0" smtClean="0">
                <a:solidFill>
                  <a:schemeClr val="tx1"/>
                </a:solidFill>
                <a:sym typeface="Wingdings" panose="05000000000000000000" pitchFamily="2" charset="2"/>
              </a:rPr>
              <a:t>Concept</a:t>
            </a:r>
          </a:p>
          <a:p>
            <a:pPr marL="800100" lvl="1" indent="-342900">
              <a:buFont typeface="+mj-lt"/>
              <a:buAutoNum type="arabicPeriod"/>
            </a:pPr>
            <a:r>
              <a:rPr lang="en-US" dirty="0" smtClean="0">
                <a:solidFill>
                  <a:schemeClr val="tx1"/>
                </a:solidFill>
                <a:sym typeface="Wingdings" panose="05000000000000000000" pitchFamily="2" charset="2"/>
              </a:rPr>
              <a:t>Planning</a:t>
            </a:r>
          </a:p>
          <a:p>
            <a:pPr marL="800100" lvl="1" indent="-342900">
              <a:buFont typeface="+mj-lt"/>
              <a:buAutoNum type="arabicPeriod"/>
            </a:pPr>
            <a:r>
              <a:rPr lang="en-US" dirty="0" err="1" smtClean="0">
                <a:solidFill>
                  <a:schemeClr val="tx1"/>
                </a:solidFill>
                <a:sym typeface="Wingdings" panose="05000000000000000000" pitchFamily="2" charset="2"/>
              </a:rPr>
              <a:t>Ontwerp</a:t>
            </a:r>
            <a:r>
              <a:rPr lang="en-US" dirty="0" smtClean="0">
                <a:solidFill>
                  <a:schemeClr val="tx1"/>
                </a:solidFill>
                <a:sym typeface="Wingdings" panose="05000000000000000000" pitchFamily="2" charset="2"/>
              </a:rPr>
              <a:t> </a:t>
            </a:r>
          </a:p>
          <a:p>
            <a:endParaRPr lang="en-US" dirty="0" smtClean="0">
              <a:solidFill>
                <a:schemeClr val="tx1"/>
              </a:solidFill>
              <a:sym typeface="Wingdings" panose="05000000000000000000" pitchFamily="2" charset="2"/>
            </a:endParaRPr>
          </a:p>
          <a:p>
            <a:pPr lvl="1"/>
            <a:endParaRPr lang="en-US" dirty="0">
              <a:solidFill>
                <a:schemeClr val="tx1"/>
              </a:solidFill>
              <a:sym typeface="Wingdings" panose="05000000000000000000" pitchFamily="2" charset="2"/>
            </a:endParaRPr>
          </a:p>
        </p:txBody>
      </p:sp>
      <p:sp>
        <p:nvSpPr>
          <p:cNvPr id="4" name="Title 1"/>
          <p:cNvSpPr>
            <a:spLocks noGrp="1"/>
          </p:cNvSpPr>
          <p:nvPr>
            <p:ph type="title"/>
          </p:nvPr>
        </p:nvSpPr>
        <p:spPr>
          <a:xfrm>
            <a:off x="1880755" y="130096"/>
            <a:ext cx="10151918" cy="825865"/>
          </a:xfrm>
        </p:spPr>
        <p:txBody>
          <a:bodyPr/>
          <a:lstStyle/>
          <a:p>
            <a:r>
              <a:rPr lang="en-GB" dirty="0" smtClean="0"/>
              <a:t>Project </a:t>
            </a:r>
            <a:r>
              <a:rPr lang="en-GB" b="1" dirty="0" smtClean="0">
                <a:solidFill>
                  <a:srgbClr val="C00000"/>
                </a:solidFill>
              </a:rPr>
              <a:t>phase 5 - ‘implementation’</a:t>
            </a:r>
            <a:endParaRPr lang="en-GB" sz="2800" b="1" u="sng" dirty="0">
              <a:solidFill>
                <a:srgbClr val="C00000"/>
              </a:solidFill>
              <a:effectLst>
                <a:outerShdw blurRad="38100" dist="38100" dir="2700000" algn="tl">
                  <a:srgbClr val="000000">
                    <a:alpha val="43137"/>
                  </a:srgbClr>
                </a:outerShdw>
              </a:effectLst>
            </a:endParaRPr>
          </a:p>
        </p:txBody>
      </p:sp>
      <p:sp>
        <p:nvSpPr>
          <p:cNvPr id="2" name="Right Brace 1"/>
          <p:cNvSpPr/>
          <p:nvPr/>
        </p:nvSpPr>
        <p:spPr>
          <a:xfrm>
            <a:off x="5372100" y="3564082"/>
            <a:ext cx="789709" cy="14027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6455391" y="3942301"/>
            <a:ext cx="4926842" cy="646331"/>
          </a:xfrm>
          <a:prstGeom prst="rect">
            <a:avLst/>
          </a:prstGeom>
          <a:noFill/>
        </p:spPr>
        <p:txBody>
          <a:bodyPr wrap="square" rtlCol="0">
            <a:spAutoFit/>
          </a:bodyPr>
          <a:lstStyle/>
          <a:p>
            <a:r>
              <a:rPr lang="en-US" dirty="0" smtClean="0">
                <a:sym typeface="Wingdings" panose="05000000000000000000" pitchFamily="2" charset="2"/>
              </a:rPr>
              <a:t>The implementation phase is designed and planned in the first 4 project phases.</a:t>
            </a:r>
            <a:endParaRPr lang="en-US" dirty="0">
              <a:sym typeface="Wingdings" panose="05000000000000000000" pitchFamily="2" charset="2"/>
            </a:endParaRPr>
          </a:p>
        </p:txBody>
      </p:sp>
    </p:spTree>
    <p:extLst>
      <p:ext uri="{BB962C8B-B14F-4D97-AF65-F5344CB8AC3E}">
        <p14:creationId xmlns:p14="http://schemas.microsoft.com/office/powerpoint/2010/main" val="1044239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4273" y="1101437"/>
            <a:ext cx="9229002" cy="5611090"/>
          </a:xfrm>
        </p:spPr>
        <p:txBody>
          <a:bodyPr>
            <a:normAutofit/>
          </a:bodyPr>
          <a:lstStyle/>
          <a:p>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101 … 106</a:t>
            </a:r>
          </a:p>
          <a:p>
            <a:r>
              <a:rPr lang="en-US" dirty="0" smtClean="0">
                <a:solidFill>
                  <a:schemeClr val="tx1"/>
                </a:solidFill>
                <a:sym typeface="Wingdings" panose="05000000000000000000" pitchFamily="2" charset="2"/>
              </a:rPr>
              <a:t>The requirements are the basis and the input for any kind of controls</a:t>
            </a:r>
          </a:p>
          <a:p>
            <a:pPr lvl="1"/>
            <a:r>
              <a:rPr lang="en-US" dirty="0" smtClean="0">
                <a:solidFill>
                  <a:schemeClr val="tx1"/>
                </a:solidFill>
                <a:sym typeface="Wingdings" panose="05000000000000000000" pitchFamily="2" charset="2"/>
              </a:rPr>
              <a:t>Needs</a:t>
            </a:r>
          </a:p>
          <a:p>
            <a:pPr lvl="1"/>
            <a:r>
              <a:rPr lang="en-US" dirty="0" smtClean="0">
                <a:solidFill>
                  <a:schemeClr val="tx1"/>
                </a:solidFill>
                <a:sym typeface="Wingdings" panose="05000000000000000000" pitchFamily="2" charset="2"/>
              </a:rPr>
              <a:t>Expectations</a:t>
            </a:r>
          </a:p>
          <a:p>
            <a:pPr lvl="1"/>
            <a:r>
              <a:rPr lang="en-US" dirty="0" smtClean="0">
                <a:solidFill>
                  <a:schemeClr val="tx1"/>
                </a:solidFill>
                <a:sym typeface="Wingdings" panose="05000000000000000000" pitchFamily="2" charset="2"/>
              </a:rPr>
              <a:t>Objectives</a:t>
            </a:r>
          </a:p>
          <a:p>
            <a:pPr marL="457200" lvl="1" indent="0">
              <a:buNone/>
            </a:pPr>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a:p>
            <a:r>
              <a:rPr lang="en-US" u="sng" dirty="0" smtClean="0">
                <a:solidFill>
                  <a:schemeClr val="tx1"/>
                </a:solidFill>
                <a:effectLst>
                  <a:outerShdw blurRad="38100" dist="38100" dir="2700000" algn="tl">
                    <a:srgbClr val="000000">
                      <a:alpha val="43137"/>
                    </a:srgbClr>
                  </a:outerShdw>
                </a:effectLst>
                <a:sym typeface="Wingdings" panose="05000000000000000000" pitchFamily="2" charset="2"/>
              </a:rPr>
              <a:t>IMPORTANT Phase!!!</a:t>
            </a:r>
            <a:endParaRPr lang="en-US" dirty="0">
              <a:solidFill>
                <a:schemeClr val="tx1"/>
              </a:solidFill>
              <a:sym typeface="Wingdings" panose="05000000000000000000" pitchFamily="2" charset="2"/>
            </a:endParaRPr>
          </a:p>
          <a:p>
            <a:pPr marL="0" indent="0">
              <a:buNone/>
            </a:pPr>
            <a:endParaRPr lang="en-US" dirty="0" smtClean="0">
              <a:solidFill>
                <a:schemeClr val="tx1"/>
              </a:solidFill>
              <a:sym typeface="Wingdings" panose="05000000000000000000" pitchFamily="2" charset="2"/>
            </a:endParaRPr>
          </a:p>
          <a:p>
            <a:pPr lvl="1"/>
            <a:r>
              <a:rPr lang="en-US" dirty="0" smtClean="0">
                <a:solidFill>
                  <a:schemeClr val="tx1"/>
                </a:solidFill>
                <a:sym typeface="Wingdings" panose="05000000000000000000" pitchFamily="2" charset="2"/>
              </a:rPr>
              <a:t>Do not save time or re-gain time in the test phase </a:t>
            </a:r>
          </a:p>
          <a:p>
            <a:pPr lvl="1"/>
            <a:r>
              <a:rPr lang="en-US" dirty="0" smtClean="0">
                <a:solidFill>
                  <a:schemeClr val="tx1"/>
                </a:solidFill>
                <a:sym typeface="Wingdings" panose="05000000000000000000" pitchFamily="2" charset="2"/>
              </a:rPr>
              <a:t>WRONG Decision  Increase project RISK</a:t>
            </a:r>
          </a:p>
          <a:p>
            <a:pPr lvl="1"/>
            <a:r>
              <a:rPr lang="en-US" dirty="0" smtClean="0">
                <a:solidFill>
                  <a:schemeClr val="tx1"/>
                </a:solidFill>
                <a:sym typeface="Wingdings" panose="05000000000000000000" pitchFamily="2" charset="2"/>
              </a:rPr>
              <a:t>Actual complexity require to breakdown the solution on test-manageable parts.</a:t>
            </a:r>
          </a:p>
        </p:txBody>
      </p:sp>
      <p:sp>
        <p:nvSpPr>
          <p:cNvPr id="4" name="Title 1"/>
          <p:cNvSpPr>
            <a:spLocks noGrp="1"/>
          </p:cNvSpPr>
          <p:nvPr>
            <p:ph type="title"/>
          </p:nvPr>
        </p:nvSpPr>
        <p:spPr>
          <a:xfrm>
            <a:off x="1880755" y="130096"/>
            <a:ext cx="10151918" cy="825865"/>
          </a:xfrm>
        </p:spPr>
        <p:txBody>
          <a:bodyPr>
            <a:normAutofit/>
          </a:bodyPr>
          <a:lstStyle/>
          <a:p>
            <a:r>
              <a:rPr lang="en-GB" dirty="0" smtClean="0"/>
              <a:t>Project </a:t>
            </a:r>
            <a:r>
              <a:rPr lang="en-GB" b="1" dirty="0" smtClean="0">
                <a:solidFill>
                  <a:srgbClr val="C00000"/>
                </a:solidFill>
              </a:rPr>
              <a:t>phase 6 - Testing (=controls)</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53802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6978" y="1688291"/>
            <a:ext cx="9229002" cy="4727863"/>
          </a:xfrm>
        </p:spPr>
        <p:txBody>
          <a:bodyPr>
            <a:normAutofit/>
          </a:bodyPr>
          <a:lstStyle/>
          <a:p>
            <a:r>
              <a:rPr lang="en-US" dirty="0" smtClean="0">
                <a:solidFill>
                  <a:schemeClr val="tx1"/>
                </a:solidFill>
                <a:sym typeface="Wingdings" panose="05000000000000000000" pitchFamily="2" charset="2"/>
              </a:rPr>
              <a:t>Test-types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109 … 111</a:t>
            </a:r>
          </a:p>
          <a:p>
            <a:endParaRPr lang="en-US" dirty="0" smtClean="0">
              <a:solidFill>
                <a:schemeClr val="tx1"/>
              </a:solidFill>
              <a:sym typeface="Wingdings" panose="05000000000000000000" pitchFamily="2" charset="2"/>
            </a:endParaRPr>
          </a:p>
          <a:p>
            <a:pPr>
              <a:buFont typeface="+mj-lt"/>
              <a:buAutoNum type="arabicPeriod"/>
            </a:pPr>
            <a:r>
              <a:rPr lang="en-US" dirty="0" smtClean="0">
                <a:solidFill>
                  <a:schemeClr val="tx1"/>
                </a:solidFill>
                <a:sym typeface="Wingdings" panose="05000000000000000000" pitchFamily="2" charset="2"/>
              </a:rPr>
              <a:t>Functional testing</a:t>
            </a:r>
          </a:p>
          <a:p>
            <a:pPr>
              <a:buFont typeface="+mj-lt"/>
              <a:buAutoNum type="arabicPeriod"/>
            </a:pPr>
            <a:r>
              <a:rPr lang="en-US" dirty="0" smtClean="0">
                <a:solidFill>
                  <a:schemeClr val="tx1"/>
                </a:solidFill>
                <a:sym typeface="Wingdings" panose="05000000000000000000" pitchFamily="2" charset="2"/>
              </a:rPr>
              <a:t>Cross-platform (= compliancy and portability - ..)</a:t>
            </a:r>
          </a:p>
          <a:p>
            <a:pPr>
              <a:buFont typeface="+mj-lt"/>
              <a:buAutoNum type="arabicPeriod"/>
            </a:pPr>
            <a:r>
              <a:rPr lang="en-US" dirty="0" smtClean="0">
                <a:solidFill>
                  <a:schemeClr val="tx1"/>
                </a:solidFill>
                <a:sym typeface="Wingdings" panose="05000000000000000000" pitchFamily="2" charset="2"/>
              </a:rPr>
              <a:t>Performance testing</a:t>
            </a:r>
          </a:p>
          <a:p>
            <a:pPr>
              <a:buFont typeface="+mj-lt"/>
              <a:buAutoNum type="arabicPeriod"/>
            </a:pPr>
            <a:r>
              <a:rPr lang="en-US" dirty="0" smtClean="0">
                <a:solidFill>
                  <a:schemeClr val="tx1"/>
                </a:solidFill>
                <a:sym typeface="Wingdings" panose="05000000000000000000" pitchFamily="2" charset="2"/>
              </a:rPr>
              <a:t>User (friendly) testing</a:t>
            </a:r>
          </a:p>
          <a:p>
            <a:pPr>
              <a:buFont typeface="+mj-lt"/>
              <a:buAutoNum type="arabicPeriod"/>
            </a:pPr>
            <a:r>
              <a:rPr lang="en-US" dirty="0" smtClean="0">
                <a:solidFill>
                  <a:schemeClr val="tx1"/>
                </a:solidFill>
                <a:sym typeface="Wingdings" panose="05000000000000000000" pitchFamily="2" charset="2"/>
              </a:rPr>
              <a:t>Security – </a:t>
            </a:r>
            <a:r>
              <a:rPr lang="en-US" u="sng" dirty="0" smtClean="0">
                <a:solidFill>
                  <a:schemeClr val="tx1"/>
                </a:solidFill>
                <a:sym typeface="Wingdings" panose="05000000000000000000" pitchFamily="2" charset="2"/>
              </a:rPr>
              <a:t>DO NOT Forget!</a:t>
            </a:r>
          </a:p>
          <a:p>
            <a:pPr>
              <a:buFont typeface="+mj-lt"/>
              <a:buAutoNum type="arabicPeriod"/>
            </a:pPr>
            <a:r>
              <a:rPr lang="en-US" dirty="0" smtClean="0">
                <a:solidFill>
                  <a:schemeClr val="tx1"/>
                </a:solidFill>
                <a:sym typeface="Wingdings" panose="05000000000000000000" pitchFamily="2" charset="2"/>
              </a:rPr>
              <a:t>Regression testing – </a:t>
            </a:r>
            <a:r>
              <a:rPr lang="en-US" u="sng" dirty="0" smtClean="0">
                <a:solidFill>
                  <a:schemeClr val="tx1"/>
                </a:solidFill>
                <a:sym typeface="Wingdings" panose="05000000000000000000" pitchFamily="2" charset="2"/>
              </a:rPr>
              <a:t>DO NOT Forget!</a:t>
            </a:r>
            <a:endParaRPr lang="en-US" u="sng" dirty="0">
              <a:solidFill>
                <a:schemeClr val="tx1"/>
              </a:solidFill>
              <a:sym typeface="Wingdings" panose="05000000000000000000" pitchFamily="2" charset="2"/>
            </a:endParaRPr>
          </a:p>
        </p:txBody>
      </p:sp>
      <p:sp>
        <p:nvSpPr>
          <p:cNvPr id="5" name="Title 1"/>
          <p:cNvSpPr>
            <a:spLocks noGrp="1"/>
          </p:cNvSpPr>
          <p:nvPr>
            <p:ph type="title"/>
          </p:nvPr>
        </p:nvSpPr>
        <p:spPr>
          <a:xfrm>
            <a:off x="1730630" y="607767"/>
            <a:ext cx="10151918" cy="825865"/>
          </a:xfrm>
        </p:spPr>
        <p:txBody>
          <a:bodyPr>
            <a:normAutofit/>
          </a:bodyPr>
          <a:lstStyle/>
          <a:p>
            <a:r>
              <a:rPr lang="en-GB" dirty="0" smtClean="0"/>
              <a:t>Project </a:t>
            </a:r>
            <a:r>
              <a:rPr lang="en-GB" b="1" dirty="0" smtClean="0">
                <a:solidFill>
                  <a:srgbClr val="C00000"/>
                </a:solidFill>
              </a:rPr>
              <a:t>phase 6 - Testing (=controls)</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07752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5909" y="1797473"/>
            <a:ext cx="9229002" cy="4727863"/>
          </a:xfrm>
        </p:spPr>
        <p:txBody>
          <a:bodyPr>
            <a:normAutofit/>
          </a:bodyPr>
          <a:lstStyle/>
          <a:p>
            <a:r>
              <a:rPr lang="en-US" dirty="0" smtClean="0">
                <a:solidFill>
                  <a:schemeClr val="tx1"/>
                </a:solidFill>
                <a:sym typeface="Wingdings" panose="05000000000000000000" pitchFamily="2" charset="2"/>
              </a:rPr>
              <a:t>Test-levels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111 … 112</a:t>
            </a:r>
          </a:p>
          <a:p>
            <a:endParaRPr lang="en-US" dirty="0" smtClean="0">
              <a:solidFill>
                <a:schemeClr val="tx1"/>
              </a:solidFill>
              <a:sym typeface="Wingdings" panose="05000000000000000000" pitchFamily="2" charset="2"/>
            </a:endParaRPr>
          </a:p>
          <a:p>
            <a:pPr>
              <a:buFont typeface="+mj-lt"/>
              <a:buAutoNum type="arabicPeriod"/>
            </a:pPr>
            <a:r>
              <a:rPr lang="en-US" dirty="0" smtClean="0">
                <a:solidFill>
                  <a:schemeClr val="tx1"/>
                </a:solidFill>
                <a:sym typeface="Wingdings" panose="05000000000000000000" pitchFamily="2" charset="2"/>
              </a:rPr>
              <a:t>Unit testing</a:t>
            </a:r>
          </a:p>
          <a:p>
            <a:pPr>
              <a:buFont typeface="+mj-lt"/>
              <a:buAutoNum type="arabicPeriod"/>
            </a:pPr>
            <a:r>
              <a:rPr lang="en-US" dirty="0" smtClean="0">
                <a:solidFill>
                  <a:schemeClr val="tx1"/>
                </a:solidFill>
                <a:sym typeface="Wingdings" panose="05000000000000000000" pitchFamily="2" charset="2"/>
              </a:rPr>
              <a:t>Integration testing --- </a:t>
            </a:r>
            <a:r>
              <a:rPr lang="en-US" u="sng" dirty="0" smtClean="0">
                <a:solidFill>
                  <a:schemeClr val="tx1"/>
                </a:solidFill>
                <a:sym typeface="Wingdings" panose="05000000000000000000" pitchFamily="2" charset="2"/>
              </a:rPr>
              <a:t>DO NOT Forget!</a:t>
            </a:r>
          </a:p>
          <a:p>
            <a:pPr>
              <a:buFont typeface="+mj-lt"/>
              <a:buAutoNum type="arabicPeriod"/>
            </a:pPr>
            <a:r>
              <a:rPr lang="en-US" dirty="0" smtClean="0">
                <a:solidFill>
                  <a:schemeClr val="tx1"/>
                </a:solidFill>
                <a:sym typeface="Wingdings" panose="05000000000000000000" pitchFamily="2" charset="2"/>
              </a:rPr>
              <a:t>System testing</a:t>
            </a:r>
          </a:p>
          <a:p>
            <a:pPr>
              <a:buFont typeface="+mj-lt"/>
              <a:buAutoNum type="arabicPeriod"/>
            </a:pPr>
            <a:r>
              <a:rPr lang="en-US" dirty="0" smtClean="0">
                <a:solidFill>
                  <a:schemeClr val="tx1"/>
                </a:solidFill>
                <a:sym typeface="Wingdings" panose="05000000000000000000" pitchFamily="2" charset="2"/>
              </a:rPr>
              <a:t>Acceptance testing</a:t>
            </a:r>
          </a:p>
          <a:p>
            <a:pPr>
              <a:buFont typeface="+mj-lt"/>
              <a:buAutoNum type="arabicPeriod"/>
            </a:pPr>
            <a:r>
              <a:rPr lang="en-US" dirty="0" smtClean="0">
                <a:solidFill>
                  <a:schemeClr val="tx1"/>
                </a:solidFill>
                <a:sym typeface="Wingdings" panose="05000000000000000000" pitchFamily="2" charset="2"/>
              </a:rPr>
              <a:t>End-2-end testing</a:t>
            </a:r>
          </a:p>
          <a:p>
            <a:endParaRPr lang="en-US" dirty="0" smtClean="0">
              <a:solidFill>
                <a:schemeClr val="tx1"/>
              </a:solidFill>
              <a:sym typeface="Wingdings" panose="05000000000000000000" pitchFamily="2" charset="2"/>
            </a:endParaRPr>
          </a:p>
        </p:txBody>
      </p:sp>
      <p:sp>
        <p:nvSpPr>
          <p:cNvPr id="5" name="Title 1"/>
          <p:cNvSpPr>
            <a:spLocks noGrp="1"/>
          </p:cNvSpPr>
          <p:nvPr>
            <p:ph type="title"/>
          </p:nvPr>
        </p:nvSpPr>
        <p:spPr>
          <a:xfrm>
            <a:off x="1730630" y="607767"/>
            <a:ext cx="10151918" cy="825865"/>
          </a:xfrm>
        </p:spPr>
        <p:txBody>
          <a:bodyPr>
            <a:normAutofit/>
          </a:bodyPr>
          <a:lstStyle/>
          <a:p>
            <a:r>
              <a:rPr lang="en-GB" dirty="0" smtClean="0"/>
              <a:t>Project </a:t>
            </a:r>
            <a:r>
              <a:rPr lang="en-GB" b="1" dirty="0" smtClean="0">
                <a:solidFill>
                  <a:srgbClr val="C00000"/>
                </a:solidFill>
              </a:rPr>
              <a:t>phase 6 - Testing (=controls)</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3053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1192" y="1423555"/>
            <a:ext cx="9229002" cy="5434445"/>
          </a:xfrm>
        </p:spPr>
        <p:txBody>
          <a:bodyPr>
            <a:normAutofit/>
          </a:bodyPr>
          <a:lstStyle/>
          <a:p>
            <a:r>
              <a:rPr lang="en-US" dirty="0" smtClean="0">
                <a:solidFill>
                  <a:schemeClr val="tx1"/>
                </a:solidFill>
                <a:sym typeface="Wingdings" panose="05000000000000000000" pitchFamily="2" charset="2"/>
              </a:rPr>
              <a:t>Deliverables during test-phase–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112 … 113</a:t>
            </a:r>
          </a:p>
          <a:p>
            <a:pPr lvl="1"/>
            <a:r>
              <a:rPr lang="en-US" dirty="0" smtClean="0">
                <a:solidFill>
                  <a:schemeClr val="tx1"/>
                </a:solidFill>
                <a:sym typeface="Wingdings" panose="05000000000000000000" pitchFamily="2" charset="2"/>
              </a:rPr>
              <a:t>Assign a test-manager in your project-organization</a:t>
            </a:r>
          </a:p>
          <a:p>
            <a:pPr>
              <a:buFont typeface="+mj-lt"/>
              <a:buAutoNum type="arabicPeriod"/>
            </a:pPr>
            <a:r>
              <a:rPr lang="en-US" dirty="0" smtClean="0">
                <a:solidFill>
                  <a:schemeClr val="tx1"/>
                </a:solidFill>
                <a:sym typeface="Wingdings" panose="05000000000000000000" pitchFamily="2" charset="2"/>
              </a:rPr>
              <a:t>Test-plan (=project plan)</a:t>
            </a:r>
          </a:p>
          <a:p>
            <a:pPr>
              <a:buFont typeface="+mj-lt"/>
              <a:buAutoNum type="arabicPeriod"/>
            </a:pPr>
            <a:r>
              <a:rPr lang="en-US" dirty="0" smtClean="0">
                <a:solidFill>
                  <a:schemeClr val="tx1"/>
                </a:solidFill>
                <a:sym typeface="Wingdings" panose="05000000000000000000" pitchFamily="2" charset="2"/>
              </a:rPr>
              <a:t>Test-scenario + production data should be available on a test-environment</a:t>
            </a:r>
          </a:p>
          <a:p>
            <a:pPr lvl="1"/>
            <a:r>
              <a:rPr lang="en-US" dirty="0" smtClean="0">
                <a:solidFill>
                  <a:schemeClr val="tx1"/>
                </a:solidFill>
                <a:sym typeface="Wingdings" panose="05000000000000000000" pitchFamily="2" charset="2"/>
              </a:rPr>
              <a:t>Detect defects and variance towards requirements – objectives ….</a:t>
            </a:r>
          </a:p>
          <a:p>
            <a:pPr>
              <a:buFont typeface="+mj-lt"/>
              <a:buAutoNum type="arabicPeriod"/>
            </a:pPr>
            <a:r>
              <a:rPr lang="en-US" dirty="0" smtClean="0">
                <a:solidFill>
                  <a:schemeClr val="tx1"/>
                </a:solidFill>
                <a:sym typeface="Wingdings" panose="05000000000000000000" pitchFamily="2" charset="2"/>
              </a:rPr>
              <a:t>Test-environment --- logically / physically isolated from PROD-environment</a:t>
            </a:r>
          </a:p>
          <a:p>
            <a:pPr>
              <a:buFont typeface="+mj-lt"/>
              <a:buAutoNum type="arabicPeriod"/>
            </a:pPr>
            <a:r>
              <a:rPr lang="en-US" dirty="0" smtClean="0">
                <a:solidFill>
                  <a:schemeClr val="tx1"/>
                </a:solidFill>
                <a:sym typeface="Wingdings" panose="05000000000000000000" pitchFamily="2" charset="2"/>
              </a:rPr>
              <a:t>Test-register +documentation</a:t>
            </a:r>
          </a:p>
          <a:p>
            <a:pPr lvl="1"/>
            <a:r>
              <a:rPr lang="en-US" dirty="0" smtClean="0">
                <a:solidFill>
                  <a:schemeClr val="tx1"/>
                </a:solidFill>
                <a:sym typeface="Wingdings" panose="05000000000000000000" pitchFamily="2" charset="2"/>
              </a:rPr>
              <a:t>Log of test results</a:t>
            </a:r>
          </a:p>
          <a:p>
            <a:pPr lvl="1"/>
            <a:r>
              <a:rPr lang="en-US" dirty="0" smtClean="0">
                <a:solidFill>
                  <a:schemeClr val="tx1"/>
                </a:solidFill>
                <a:sym typeface="Wingdings" panose="05000000000000000000" pitchFamily="2" charset="2"/>
              </a:rPr>
              <a:t>Categorization of the test (expected) results (major – minor …)</a:t>
            </a:r>
          </a:p>
          <a:p>
            <a:pPr lvl="1"/>
            <a:r>
              <a:rPr lang="en-US" dirty="0" smtClean="0">
                <a:solidFill>
                  <a:schemeClr val="tx1"/>
                </a:solidFill>
                <a:sym typeface="Wingdings" panose="05000000000000000000" pitchFamily="2" charset="2"/>
              </a:rPr>
              <a:t>Actions to remediate - mitigate</a:t>
            </a:r>
          </a:p>
          <a:p>
            <a:pPr>
              <a:buFont typeface="+mj-lt"/>
              <a:buAutoNum type="arabicPeriod"/>
            </a:pPr>
            <a:r>
              <a:rPr lang="en-US" dirty="0" smtClean="0">
                <a:solidFill>
                  <a:schemeClr val="tx1"/>
                </a:solidFill>
                <a:sym typeface="Wingdings" panose="05000000000000000000" pitchFamily="2" charset="2"/>
              </a:rPr>
              <a:t>Test-tools</a:t>
            </a:r>
          </a:p>
          <a:p>
            <a:pPr>
              <a:buFont typeface="+mj-lt"/>
              <a:buAutoNum type="arabicPeriod"/>
            </a:pPr>
            <a:r>
              <a:rPr lang="en-US" dirty="0" smtClean="0">
                <a:solidFill>
                  <a:schemeClr val="tx1"/>
                </a:solidFill>
                <a:sym typeface="Wingdings" panose="05000000000000000000" pitchFamily="2" charset="2"/>
              </a:rPr>
              <a:t>Test-acceptation plan </a:t>
            </a:r>
          </a:p>
          <a:p>
            <a:pPr lvl="1"/>
            <a:r>
              <a:rPr lang="en-US" dirty="0" smtClean="0">
                <a:solidFill>
                  <a:schemeClr val="tx1"/>
                </a:solidFill>
                <a:sym typeface="Wingdings" panose="05000000000000000000" pitchFamily="2" charset="2"/>
              </a:rPr>
              <a:t>see “process requirements” / “WBS”</a:t>
            </a:r>
          </a:p>
          <a:p>
            <a:pPr lvl="1"/>
            <a:r>
              <a:rPr lang="en-US" dirty="0" smtClean="0">
                <a:solidFill>
                  <a:schemeClr val="tx1"/>
                </a:solidFill>
                <a:sym typeface="Wingdings" panose="05000000000000000000" pitchFamily="2" charset="2"/>
              </a:rPr>
              <a:t>Basis for the “GO-LIVE”</a:t>
            </a:r>
          </a:p>
        </p:txBody>
      </p:sp>
      <p:sp>
        <p:nvSpPr>
          <p:cNvPr id="5" name="Title 1"/>
          <p:cNvSpPr>
            <a:spLocks noGrp="1"/>
          </p:cNvSpPr>
          <p:nvPr>
            <p:ph type="title"/>
          </p:nvPr>
        </p:nvSpPr>
        <p:spPr>
          <a:xfrm>
            <a:off x="1730630" y="607767"/>
            <a:ext cx="10151918" cy="825865"/>
          </a:xfrm>
        </p:spPr>
        <p:txBody>
          <a:bodyPr>
            <a:normAutofit/>
          </a:bodyPr>
          <a:lstStyle/>
          <a:p>
            <a:r>
              <a:rPr lang="en-GB" dirty="0" smtClean="0"/>
              <a:t>Project </a:t>
            </a:r>
            <a:r>
              <a:rPr lang="en-GB" b="1" dirty="0" smtClean="0">
                <a:solidFill>
                  <a:srgbClr val="C00000"/>
                </a:solidFill>
              </a:rPr>
              <a:t>phase 6 - Testing (=controls)</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8398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7606" y="1101437"/>
            <a:ext cx="10194877" cy="5434445"/>
          </a:xfrm>
        </p:spPr>
        <p:txBody>
          <a:bodyPr>
            <a:normAutofit fontScale="85000" lnSpcReduction="10000"/>
          </a:bodyPr>
          <a:lstStyle/>
          <a:p>
            <a:pPr>
              <a:buFont typeface="+mj-lt"/>
              <a:buAutoNum type="arabicPeriod"/>
            </a:pPr>
            <a:r>
              <a:rPr lang="en-US" dirty="0" smtClean="0">
                <a:solidFill>
                  <a:schemeClr val="tx1"/>
                </a:solidFill>
                <a:sym typeface="Wingdings" panose="05000000000000000000" pitchFamily="2" charset="2"/>
              </a:rPr>
              <a:t>Build-and-fix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118-126)</a:t>
            </a:r>
          </a:p>
          <a:p>
            <a:pPr lvl="1"/>
            <a:r>
              <a:rPr lang="en-US" dirty="0" smtClean="0">
                <a:solidFill>
                  <a:schemeClr val="tx1"/>
                </a:solidFill>
                <a:sym typeface="Wingdings" panose="05000000000000000000" pitchFamily="2" charset="2"/>
              </a:rPr>
              <a:t>Customer or end-user helps in testing --- &gt; direct bug fix ….</a:t>
            </a:r>
          </a:p>
          <a:p>
            <a:pPr lvl="1"/>
            <a:r>
              <a:rPr lang="en-US" dirty="0" smtClean="0">
                <a:solidFill>
                  <a:schemeClr val="tx1"/>
                </a:solidFill>
                <a:sym typeface="Wingdings" panose="05000000000000000000" pitchFamily="2" charset="2"/>
              </a:rPr>
              <a:t>Reactive method - can have a negative impact on customer satisfaction.</a:t>
            </a:r>
          </a:p>
          <a:p>
            <a:pPr lvl="1"/>
            <a:r>
              <a:rPr lang="en-US" dirty="0" smtClean="0">
                <a:solidFill>
                  <a:schemeClr val="tx1"/>
                </a:solidFill>
                <a:sym typeface="Wingdings" panose="05000000000000000000" pitchFamily="2" charset="2"/>
              </a:rPr>
              <a:t>Can be part of X-programming / agile programming</a:t>
            </a:r>
          </a:p>
          <a:p>
            <a:pPr>
              <a:buFont typeface="+mj-lt"/>
              <a:buAutoNum type="arabicPeriod"/>
            </a:pPr>
            <a:r>
              <a:rPr lang="en-US" dirty="0" smtClean="0">
                <a:solidFill>
                  <a:schemeClr val="tx1"/>
                </a:solidFill>
                <a:sym typeface="Wingdings" panose="05000000000000000000" pitchFamily="2" charset="2"/>
              </a:rPr>
              <a:t>Waterfall – sequential method</a:t>
            </a:r>
          </a:p>
          <a:p>
            <a:pPr lvl="1"/>
            <a:r>
              <a:rPr lang="en-US" dirty="0" smtClean="0">
                <a:solidFill>
                  <a:schemeClr val="tx1"/>
                </a:solidFill>
                <a:sym typeface="Wingdings" panose="05000000000000000000" pitchFamily="2" charset="2"/>
              </a:rPr>
              <a:t>Once a testing phase is closed – you can't go back</a:t>
            </a:r>
          </a:p>
          <a:p>
            <a:pPr lvl="2"/>
            <a:r>
              <a:rPr lang="en-US" dirty="0" smtClean="0">
                <a:solidFill>
                  <a:schemeClr val="tx1"/>
                </a:solidFill>
                <a:sym typeface="Wingdings" panose="05000000000000000000" pitchFamily="2" charset="2"/>
              </a:rPr>
              <a:t>Planning (concept – blue-print) is KEY</a:t>
            </a:r>
          </a:p>
          <a:p>
            <a:pPr lvl="2"/>
            <a:r>
              <a:rPr lang="en-US" dirty="0" smtClean="0">
                <a:solidFill>
                  <a:schemeClr val="tx1"/>
                </a:solidFill>
                <a:sym typeface="Wingdings" panose="05000000000000000000" pitchFamily="2" charset="2"/>
              </a:rPr>
              <a:t>To use in small project – do not use in complex project  creates high RISK</a:t>
            </a:r>
          </a:p>
          <a:p>
            <a:pPr>
              <a:buFont typeface="+mj-lt"/>
              <a:buAutoNum type="arabicPeriod"/>
            </a:pPr>
            <a:r>
              <a:rPr lang="en-US" dirty="0" smtClean="0">
                <a:solidFill>
                  <a:schemeClr val="tx1"/>
                </a:solidFill>
                <a:sym typeface="Wingdings" panose="05000000000000000000" pitchFamily="2" charset="2"/>
              </a:rPr>
              <a:t>Rapid-prototyping</a:t>
            </a:r>
          </a:p>
          <a:p>
            <a:pPr lvl="1"/>
            <a:r>
              <a:rPr lang="en-US" dirty="0" smtClean="0">
                <a:solidFill>
                  <a:schemeClr val="tx1"/>
                </a:solidFill>
                <a:sym typeface="Wingdings" panose="05000000000000000000" pitchFamily="2" charset="2"/>
              </a:rPr>
              <a:t>Build a proto-type as a test-platform – can be later on upgraded to the final solution.</a:t>
            </a:r>
          </a:p>
          <a:p>
            <a:pPr lvl="1"/>
            <a:r>
              <a:rPr lang="en-US" dirty="0" err="1" smtClean="0">
                <a:solidFill>
                  <a:schemeClr val="tx1"/>
                </a:solidFill>
                <a:sym typeface="Wingdings" panose="05000000000000000000" pitchFamily="2" charset="2"/>
              </a:rPr>
              <a:t>Cfr</a:t>
            </a:r>
            <a:r>
              <a:rPr lang="en-US" dirty="0" smtClean="0">
                <a:solidFill>
                  <a:schemeClr val="tx1"/>
                </a:solidFill>
                <a:sym typeface="Wingdings" panose="05000000000000000000" pitchFamily="2" charset="2"/>
              </a:rPr>
              <a:t> – waterfall </a:t>
            </a:r>
          </a:p>
          <a:p>
            <a:pPr>
              <a:buFont typeface="+mj-lt"/>
              <a:buAutoNum type="arabicPeriod"/>
            </a:pPr>
            <a:r>
              <a:rPr lang="en-US" dirty="0" smtClean="0">
                <a:solidFill>
                  <a:schemeClr val="tx1"/>
                </a:solidFill>
                <a:sym typeface="Wingdings" panose="05000000000000000000" pitchFamily="2" charset="2"/>
              </a:rPr>
              <a:t>Incremental method  small adjustments increasing control on  planning – resources – scope </a:t>
            </a:r>
          </a:p>
          <a:p>
            <a:pPr lvl="1"/>
            <a:r>
              <a:rPr lang="en-US" dirty="0" smtClean="0">
                <a:solidFill>
                  <a:schemeClr val="tx1"/>
                </a:solidFill>
                <a:sym typeface="Wingdings" panose="05000000000000000000" pitchFamily="2" charset="2"/>
              </a:rPr>
              <a:t>SCRUM.org</a:t>
            </a:r>
          </a:p>
          <a:p>
            <a:pPr lvl="1"/>
            <a:r>
              <a:rPr lang="en-US" dirty="0" smtClean="0">
                <a:solidFill>
                  <a:schemeClr val="tx1"/>
                </a:solidFill>
                <a:sym typeface="Wingdings" panose="05000000000000000000" pitchFamily="2" charset="2"/>
              </a:rPr>
              <a:t>Do use in projects with high complexity</a:t>
            </a:r>
          </a:p>
          <a:p>
            <a:pPr lvl="1"/>
            <a:r>
              <a:rPr lang="en-US" dirty="0" smtClean="0">
                <a:solidFill>
                  <a:schemeClr val="tx1"/>
                </a:solidFill>
                <a:sym typeface="Wingdings" panose="05000000000000000000" pitchFamily="2" charset="2"/>
              </a:rPr>
              <a:t>Do break the project in smaller pieces – every piece can be a stand-alone object</a:t>
            </a:r>
          </a:p>
          <a:p>
            <a:pPr lvl="1"/>
            <a:r>
              <a:rPr lang="en-US" dirty="0" smtClean="0">
                <a:solidFill>
                  <a:schemeClr val="tx1"/>
                </a:solidFill>
                <a:sym typeface="Wingdings" panose="05000000000000000000" pitchFamily="2" charset="2"/>
              </a:rPr>
              <a:t>Assembly lager pieces to a consistent whole</a:t>
            </a:r>
          </a:p>
          <a:p>
            <a:pPr lvl="1"/>
            <a:r>
              <a:rPr lang="en-US" dirty="0" smtClean="0">
                <a:solidFill>
                  <a:schemeClr val="tx1"/>
                </a:solidFill>
                <a:sym typeface="Wingdings" panose="05000000000000000000" pitchFamily="2" charset="2"/>
              </a:rPr>
              <a:t>Release / version management is important</a:t>
            </a:r>
          </a:p>
          <a:p>
            <a:pPr lvl="1"/>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p:txBody>
      </p:sp>
      <p:sp>
        <p:nvSpPr>
          <p:cNvPr id="4" name="Title 1"/>
          <p:cNvSpPr>
            <a:spLocks noGrp="1"/>
          </p:cNvSpPr>
          <p:nvPr>
            <p:ph type="title"/>
          </p:nvPr>
        </p:nvSpPr>
        <p:spPr>
          <a:xfrm>
            <a:off x="1880755" y="130096"/>
            <a:ext cx="10151918" cy="825865"/>
          </a:xfrm>
        </p:spPr>
        <p:txBody>
          <a:bodyPr/>
          <a:lstStyle/>
          <a:p>
            <a:r>
              <a:rPr lang="en-GB" dirty="0" smtClean="0"/>
              <a:t>Project </a:t>
            </a:r>
            <a:r>
              <a:rPr lang="en-GB" b="1" dirty="0" smtClean="0">
                <a:solidFill>
                  <a:srgbClr val="C00000"/>
                </a:solidFill>
              </a:rPr>
              <a:t>– testing strategy ….</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6887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598" y="438254"/>
            <a:ext cx="10225208" cy="2187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26" y="2722539"/>
            <a:ext cx="7192111" cy="3794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396202" y="5217039"/>
            <a:ext cx="5726570" cy="1299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7762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0592" y="976744"/>
            <a:ext cx="10525991" cy="5746173"/>
          </a:xfrm>
        </p:spPr>
        <p:txBody>
          <a:bodyPr>
            <a:normAutofit/>
          </a:bodyPr>
          <a:lstStyle/>
          <a:p>
            <a:r>
              <a:rPr lang="en-US" dirty="0" smtClean="0">
                <a:solidFill>
                  <a:schemeClr val="tx1"/>
                </a:solidFill>
                <a:sym typeface="Wingdings" panose="05000000000000000000" pitchFamily="2" charset="2"/>
              </a:rPr>
              <a:t>Handover to the RUN -- (</a:t>
            </a:r>
            <a:r>
              <a:rPr lang="en-US" dirty="0" smtClean="0">
                <a:solidFill>
                  <a:srgbClr val="C00000"/>
                </a:solidFill>
                <a:sym typeface="Wingdings" panose="05000000000000000000" pitchFamily="2" charset="2"/>
              </a:rPr>
              <a:t>BUILD to RUN</a:t>
            </a:r>
            <a:r>
              <a:rPr lang="en-US" dirty="0" smtClean="0">
                <a:solidFill>
                  <a:schemeClr val="tx1"/>
                </a:solidFill>
                <a:sym typeface="Wingdings" panose="05000000000000000000" pitchFamily="2" charset="2"/>
              </a:rPr>
              <a:t>)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235</a:t>
            </a:r>
          </a:p>
          <a:p>
            <a:r>
              <a:rPr lang="en-US" dirty="0" smtClean="0">
                <a:solidFill>
                  <a:schemeClr val="tx1"/>
                </a:solidFill>
                <a:sym typeface="Wingdings" panose="05000000000000000000" pitchFamily="2" charset="2"/>
              </a:rPr>
              <a:t>Formal closure of the project making use of acceptance documents</a:t>
            </a:r>
          </a:p>
          <a:p>
            <a:pPr marL="800100" lvl="1" indent="-342900">
              <a:buFont typeface="+mj-lt"/>
              <a:buAutoNum type="arabicPeriod"/>
            </a:pPr>
            <a:r>
              <a:rPr lang="en-US" dirty="0" smtClean="0">
                <a:solidFill>
                  <a:schemeClr val="tx1"/>
                </a:solidFill>
                <a:sym typeface="Wingdings" panose="05000000000000000000" pitchFamily="2" charset="2"/>
              </a:rPr>
              <a:t>Closure and validation of all requirements .</a:t>
            </a:r>
          </a:p>
          <a:p>
            <a:pPr marL="800100" lvl="1" indent="-342900">
              <a:buFont typeface="+mj-lt"/>
              <a:buAutoNum type="arabicPeriod"/>
            </a:pPr>
            <a:r>
              <a:rPr lang="en-US" dirty="0" smtClean="0">
                <a:solidFill>
                  <a:schemeClr val="tx1"/>
                </a:solidFill>
                <a:sym typeface="Wingdings" panose="05000000000000000000" pitchFamily="2" charset="2"/>
              </a:rPr>
              <a:t>A lot of projects are not formally closed due to the fact the stakeholders and project manager did not inventoried the deliverables. Progress meeting will help avoiding loss of deliverables?</a:t>
            </a:r>
          </a:p>
          <a:p>
            <a:r>
              <a:rPr lang="en-US" dirty="0" smtClean="0">
                <a:solidFill>
                  <a:schemeClr val="tx1"/>
                </a:solidFill>
                <a:sym typeface="Wingdings" panose="05000000000000000000" pitchFamily="2" charset="2"/>
              </a:rPr>
              <a:t>How?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236</a:t>
            </a:r>
          </a:p>
          <a:p>
            <a:pPr marL="800100" lvl="1" indent="-342900">
              <a:buFont typeface="+mj-lt"/>
              <a:buAutoNum type="arabicPeriod"/>
            </a:pPr>
            <a:r>
              <a:rPr lang="en-US" dirty="0" smtClean="0">
                <a:solidFill>
                  <a:schemeClr val="tx1"/>
                </a:solidFill>
                <a:sym typeface="Wingdings" panose="05000000000000000000" pitchFamily="2" charset="2"/>
              </a:rPr>
              <a:t>Determine evaluation criterions during closure per phase and/or deliverables.</a:t>
            </a:r>
          </a:p>
          <a:p>
            <a:pPr marL="800100" lvl="1" indent="-342900">
              <a:buFont typeface="+mj-lt"/>
              <a:buAutoNum type="arabicPeriod"/>
            </a:pPr>
            <a:r>
              <a:rPr lang="en-US" dirty="0" smtClean="0">
                <a:solidFill>
                  <a:schemeClr val="tx1"/>
                </a:solidFill>
                <a:sym typeface="Wingdings" panose="05000000000000000000" pitchFamily="2" charset="2"/>
              </a:rPr>
              <a:t>Make use of Governance</a:t>
            </a:r>
          </a:p>
          <a:p>
            <a:pPr marL="800100" lvl="1" indent="-342900">
              <a:buFont typeface="+mj-lt"/>
              <a:buAutoNum type="arabicPeriod"/>
            </a:pPr>
            <a:r>
              <a:rPr lang="en-US" dirty="0" smtClean="0">
                <a:solidFill>
                  <a:schemeClr val="tx1"/>
                </a:solidFill>
                <a:sym typeface="Wingdings" panose="05000000000000000000" pitchFamily="2" charset="2"/>
              </a:rPr>
              <a:t>Determine operational readiness </a:t>
            </a:r>
          </a:p>
          <a:p>
            <a:pPr lvl="2"/>
            <a:r>
              <a:rPr lang="en-US" dirty="0" smtClean="0">
                <a:solidFill>
                  <a:schemeClr val="tx1"/>
                </a:solidFill>
                <a:sym typeface="Wingdings" panose="05000000000000000000" pitchFamily="2" charset="2"/>
              </a:rPr>
              <a:t>Functional – organization  - support – user acceptance – cut-over – </a:t>
            </a:r>
            <a:r>
              <a:rPr lang="en-US" dirty="0" err="1" smtClean="0">
                <a:solidFill>
                  <a:schemeClr val="tx1"/>
                </a:solidFill>
                <a:sym typeface="Wingdings" panose="05000000000000000000" pitchFamily="2" charset="2"/>
              </a:rPr>
              <a:t>etc</a:t>
            </a:r>
            <a:r>
              <a:rPr lang="en-US" dirty="0" smtClean="0">
                <a:solidFill>
                  <a:schemeClr val="tx1"/>
                </a:solidFill>
                <a:sym typeface="Wingdings" panose="05000000000000000000" pitchFamily="2" charset="2"/>
              </a:rPr>
              <a:t> …</a:t>
            </a:r>
          </a:p>
          <a:p>
            <a:r>
              <a:rPr lang="en-US" dirty="0" smtClean="0">
                <a:solidFill>
                  <a:schemeClr val="tx1"/>
                </a:solidFill>
                <a:sym typeface="Wingdings" panose="05000000000000000000" pitchFamily="2" charset="2"/>
              </a:rPr>
              <a:t>Integrate Transition phase with deliverables in every project  from Build to RUN</a:t>
            </a:r>
          </a:p>
          <a:p>
            <a:pPr lvl="1"/>
            <a:r>
              <a:rPr lang="en-US" dirty="0" smtClean="0">
                <a:solidFill>
                  <a:schemeClr val="tx1"/>
                </a:solidFill>
                <a:sym typeface="Wingdings" panose="05000000000000000000" pitchFamily="2" charset="2"/>
              </a:rPr>
              <a:t>Deliverables:</a:t>
            </a:r>
          </a:p>
          <a:p>
            <a:pPr lvl="2"/>
            <a:r>
              <a:rPr lang="en-US" dirty="0" smtClean="0">
                <a:solidFill>
                  <a:schemeClr val="tx1"/>
                </a:solidFill>
                <a:sym typeface="Wingdings" panose="05000000000000000000" pitchFamily="2" charset="2"/>
              </a:rPr>
              <a:t>Documentation – SOP – training – involvement of Service Desk – involvement service Partners …</a:t>
            </a:r>
          </a:p>
        </p:txBody>
      </p:sp>
      <p:sp>
        <p:nvSpPr>
          <p:cNvPr id="4" name="Title 1"/>
          <p:cNvSpPr>
            <a:spLocks noGrp="1"/>
          </p:cNvSpPr>
          <p:nvPr>
            <p:ph type="title"/>
          </p:nvPr>
        </p:nvSpPr>
        <p:spPr>
          <a:xfrm>
            <a:off x="1610592" y="130096"/>
            <a:ext cx="10581408" cy="846649"/>
          </a:xfrm>
        </p:spPr>
        <p:txBody>
          <a:bodyPr>
            <a:normAutofit/>
          </a:bodyPr>
          <a:lstStyle/>
          <a:p>
            <a:r>
              <a:rPr lang="en-GB" dirty="0" smtClean="0"/>
              <a:t>Project </a:t>
            </a:r>
            <a:r>
              <a:rPr lang="en-GB" b="1" dirty="0" smtClean="0">
                <a:solidFill>
                  <a:srgbClr val="C00000"/>
                </a:solidFill>
              </a:rPr>
              <a:t>phase 7- ‘turnover’ – project closure</a:t>
            </a:r>
            <a:endParaRPr lang="en-GB" sz="27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58360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4273" y="1101437"/>
            <a:ext cx="9229002" cy="5434445"/>
          </a:xfrm>
        </p:spPr>
        <p:txBody>
          <a:bodyPr>
            <a:normAutofit/>
          </a:bodyPr>
          <a:lstStyle/>
          <a:p>
            <a:r>
              <a:rPr lang="en-US" dirty="0" smtClean="0">
                <a:solidFill>
                  <a:schemeClr val="tx1"/>
                </a:solidFill>
                <a:sym typeface="Wingdings" panose="05000000000000000000" pitchFamily="2" charset="2"/>
              </a:rPr>
              <a:t>Deliverables during the ‘turnover-</a:t>
            </a:r>
            <a:r>
              <a:rPr lang="en-US" dirty="0" err="1" smtClean="0">
                <a:solidFill>
                  <a:schemeClr val="tx1"/>
                </a:solidFill>
                <a:sym typeface="Wingdings" panose="05000000000000000000" pitchFamily="2" charset="2"/>
              </a:rPr>
              <a:t>fase</a:t>
            </a:r>
            <a:r>
              <a:rPr lang="en-US" dirty="0" smtClean="0">
                <a:solidFill>
                  <a:schemeClr val="tx1"/>
                </a:solidFill>
                <a:sym typeface="Wingdings" panose="05000000000000000000" pitchFamily="2" charset="2"/>
              </a:rPr>
              <a:t>’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128-133</a:t>
            </a:r>
          </a:p>
          <a:p>
            <a:endParaRPr lang="en-US" dirty="0" smtClean="0">
              <a:solidFill>
                <a:schemeClr val="tx1"/>
              </a:solidFill>
              <a:sym typeface="Wingdings" panose="05000000000000000000" pitchFamily="2" charset="2"/>
            </a:endParaRPr>
          </a:p>
          <a:p>
            <a:pPr>
              <a:buFont typeface="+mj-lt"/>
              <a:buAutoNum type="arabicPeriod"/>
            </a:pPr>
            <a:r>
              <a:rPr lang="en-US" dirty="0" smtClean="0">
                <a:solidFill>
                  <a:schemeClr val="tx1"/>
                </a:solidFill>
                <a:sym typeface="Wingdings" panose="05000000000000000000" pitchFamily="2" charset="2"/>
              </a:rPr>
              <a:t>Set-up a cut-over plan  -  how – when – involvement by whom… ? </a:t>
            </a:r>
          </a:p>
          <a:p>
            <a:pPr>
              <a:buFont typeface="+mj-lt"/>
              <a:buAutoNum type="arabicPeriod"/>
            </a:pPr>
            <a:r>
              <a:rPr lang="en-US" dirty="0" smtClean="0">
                <a:solidFill>
                  <a:schemeClr val="tx1"/>
                </a:solidFill>
                <a:sym typeface="Wingdings" panose="05000000000000000000" pitchFamily="2" charset="2"/>
              </a:rPr>
              <a:t>Deliver transition documentation– see input “blue-print”</a:t>
            </a:r>
          </a:p>
          <a:p>
            <a:pPr marL="800100" lvl="1" indent="-342900">
              <a:buFont typeface="+mj-lt"/>
              <a:buAutoNum type="alphaLcParenR"/>
            </a:pPr>
            <a:r>
              <a:rPr lang="en-US" dirty="0" smtClean="0">
                <a:solidFill>
                  <a:schemeClr val="tx1"/>
                </a:solidFill>
                <a:sym typeface="Wingdings" panose="05000000000000000000" pitchFamily="2" charset="2"/>
              </a:rPr>
              <a:t>Technical documentation</a:t>
            </a:r>
          </a:p>
          <a:p>
            <a:pPr marL="800100" lvl="1" indent="-342900">
              <a:buFont typeface="+mj-lt"/>
              <a:buAutoNum type="alphaLcParenR"/>
            </a:pPr>
            <a:r>
              <a:rPr lang="en-US" dirty="0" smtClean="0">
                <a:solidFill>
                  <a:schemeClr val="tx1"/>
                </a:solidFill>
                <a:sym typeface="Wingdings" panose="05000000000000000000" pitchFamily="2" charset="2"/>
              </a:rPr>
              <a:t>Functional documentation</a:t>
            </a:r>
          </a:p>
          <a:p>
            <a:pPr marL="800100" lvl="1" indent="-342900">
              <a:buFont typeface="+mj-lt"/>
              <a:buAutoNum type="alphaLcParenR"/>
            </a:pPr>
            <a:r>
              <a:rPr lang="en-US" dirty="0" smtClean="0">
                <a:solidFill>
                  <a:schemeClr val="tx1"/>
                </a:solidFill>
                <a:sym typeface="Wingdings" panose="05000000000000000000" pitchFamily="2" charset="2"/>
              </a:rPr>
              <a:t>Procedures  + RACI</a:t>
            </a:r>
          </a:p>
          <a:p>
            <a:pPr marL="800100" lvl="1" indent="-342900">
              <a:buFont typeface="+mj-lt"/>
              <a:buAutoNum type="alphaLcParenR"/>
            </a:pPr>
            <a:r>
              <a:rPr lang="fr-BE" dirty="0" smtClean="0">
                <a:solidFill>
                  <a:schemeClr val="tx1"/>
                </a:solidFill>
                <a:sym typeface="Wingdings" panose="05000000000000000000" pitchFamily="2" charset="2"/>
              </a:rPr>
              <a:t>SOP for day2day support</a:t>
            </a:r>
          </a:p>
          <a:p>
            <a:pPr marL="800100" lvl="1" indent="-342900">
              <a:buFont typeface="+mj-lt"/>
              <a:buAutoNum type="alphaLcParenR"/>
            </a:pPr>
            <a:r>
              <a:rPr lang="fr-BE" dirty="0" smtClean="0">
                <a:solidFill>
                  <a:schemeClr val="tx1"/>
                </a:solidFill>
                <a:sym typeface="Wingdings" panose="05000000000000000000" pitchFamily="2" charset="2"/>
              </a:rPr>
              <a:t>SLA </a:t>
            </a:r>
            <a:r>
              <a:rPr lang="fr-BE" dirty="0" err="1" smtClean="0">
                <a:solidFill>
                  <a:schemeClr val="tx1"/>
                </a:solidFill>
                <a:sym typeface="Wingdings" panose="05000000000000000000" pitchFamily="2" charset="2"/>
              </a:rPr>
              <a:t>with</a:t>
            </a:r>
            <a:r>
              <a:rPr lang="fr-BE" dirty="0" smtClean="0">
                <a:solidFill>
                  <a:schemeClr val="tx1"/>
                </a:solidFill>
                <a:sym typeface="Wingdings" panose="05000000000000000000" pitchFamily="2" charset="2"/>
              </a:rPr>
              <a:t> </a:t>
            </a:r>
            <a:r>
              <a:rPr lang="fr-BE" dirty="0" err="1" smtClean="0">
                <a:solidFill>
                  <a:schemeClr val="tx1"/>
                </a:solidFill>
                <a:sym typeface="Wingdings" panose="05000000000000000000" pitchFamily="2" charset="2"/>
              </a:rPr>
              <a:t>stakeholders</a:t>
            </a:r>
            <a:r>
              <a:rPr lang="fr-BE" dirty="0" smtClean="0">
                <a:solidFill>
                  <a:schemeClr val="tx1"/>
                </a:solidFill>
                <a:sym typeface="Wingdings" panose="05000000000000000000" pitchFamily="2" charset="2"/>
              </a:rPr>
              <a:t> – do not </a:t>
            </a:r>
            <a:r>
              <a:rPr lang="fr-BE" dirty="0" err="1" smtClean="0">
                <a:solidFill>
                  <a:schemeClr val="tx1"/>
                </a:solidFill>
                <a:sym typeface="Wingdings" panose="05000000000000000000" pitchFamily="2" charset="2"/>
              </a:rPr>
              <a:t>forget</a:t>
            </a:r>
            <a:r>
              <a:rPr lang="fr-BE" dirty="0" smtClean="0">
                <a:solidFill>
                  <a:schemeClr val="tx1"/>
                </a:solidFill>
                <a:sym typeface="Wingdings" panose="05000000000000000000" pitchFamily="2" charset="2"/>
              </a:rPr>
              <a:t> the service </a:t>
            </a:r>
            <a:r>
              <a:rPr lang="fr-BE" dirty="0" err="1" smtClean="0">
                <a:solidFill>
                  <a:schemeClr val="tx1"/>
                </a:solidFill>
                <a:sym typeface="Wingdings" panose="05000000000000000000" pitchFamily="2" charset="2"/>
              </a:rPr>
              <a:t>partners</a:t>
            </a:r>
            <a:endParaRPr lang="fr-BE" dirty="0" smtClean="0">
              <a:solidFill>
                <a:schemeClr val="tx1"/>
              </a:solidFill>
              <a:sym typeface="Wingdings" panose="05000000000000000000" pitchFamily="2" charset="2"/>
            </a:endParaRPr>
          </a:p>
          <a:p>
            <a:pPr marL="800100" lvl="1" indent="-342900">
              <a:buFont typeface="+mj-lt"/>
              <a:buAutoNum type="alphaLcParenR"/>
            </a:pPr>
            <a:endParaRPr lang="fr-BE" dirty="0" smtClean="0">
              <a:solidFill>
                <a:schemeClr val="tx1"/>
              </a:solidFill>
              <a:sym typeface="Wingdings" panose="05000000000000000000" pitchFamily="2" charset="2"/>
            </a:endParaRPr>
          </a:p>
          <a:p>
            <a:pPr marL="800100" lvl="1" indent="-342900">
              <a:buFont typeface="+mj-lt"/>
              <a:buAutoNum type="alphaLcParenR"/>
            </a:pPr>
            <a:endParaRPr lang="en-US" dirty="0" smtClean="0">
              <a:solidFill>
                <a:schemeClr val="tx1"/>
              </a:solidFill>
              <a:sym typeface="Wingdings" panose="05000000000000000000" pitchFamily="2" charset="2"/>
            </a:endParaRPr>
          </a:p>
        </p:txBody>
      </p:sp>
      <p:sp>
        <p:nvSpPr>
          <p:cNvPr id="4" name="Title 1"/>
          <p:cNvSpPr>
            <a:spLocks noGrp="1"/>
          </p:cNvSpPr>
          <p:nvPr>
            <p:ph type="title"/>
          </p:nvPr>
        </p:nvSpPr>
        <p:spPr>
          <a:xfrm>
            <a:off x="1880755" y="130096"/>
            <a:ext cx="10151918" cy="825865"/>
          </a:xfrm>
        </p:spPr>
        <p:txBody>
          <a:bodyPr/>
          <a:lstStyle/>
          <a:p>
            <a:r>
              <a:rPr lang="en-GB" dirty="0" smtClean="0"/>
              <a:t>Project </a:t>
            </a:r>
            <a:r>
              <a:rPr lang="en-GB" b="1" dirty="0" smtClean="0">
                <a:solidFill>
                  <a:srgbClr val="C00000"/>
                </a:solidFill>
              </a:rPr>
              <a:t>phase 7 – the turnover </a:t>
            </a:r>
            <a:r>
              <a:rPr lang="en-GB" b="1" dirty="0" smtClean="0">
                <a:solidFill>
                  <a:srgbClr val="C00000"/>
                </a:solidFill>
                <a:sym typeface="Wingdings" panose="05000000000000000000" pitchFamily="2" charset="2"/>
              </a:rPr>
              <a:t> transition</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96389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9682" y="1423555"/>
            <a:ext cx="9229002" cy="5434445"/>
          </a:xfrm>
        </p:spPr>
        <p:txBody>
          <a:bodyPr>
            <a:normAutofit/>
          </a:bodyPr>
          <a:lstStyle/>
          <a:p>
            <a:r>
              <a:rPr lang="en-US" dirty="0" smtClean="0">
                <a:solidFill>
                  <a:schemeClr val="tx1"/>
                </a:solidFill>
                <a:sym typeface="Wingdings" panose="05000000000000000000" pitchFamily="2" charset="2"/>
              </a:rPr>
              <a:t>Deliverables during the ‘turnover-phase’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128-133</a:t>
            </a:r>
          </a:p>
          <a:p>
            <a:pPr>
              <a:buFont typeface="+mj-lt"/>
              <a:buAutoNum type="arabicPeriod" startAt="3"/>
            </a:pPr>
            <a:r>
              <a:rPr lang="en-US" dirty="0" smtClean="0">
                <a:solidFill>
                  <a:schemeClr val="tx1"/>
                </a:solidFill>
                <a:sym typeface="Wingdings" panose="05000000000000000000" pitchFamily="2" charset="2"/>
              </a:rPr>
              <a:t>Training towards the support organization and end-users</a:t>
            </a:r>
          </a:p>
          <a:p>
            <a:pPr>
              <a:buFont typeface="+mj-lt"/>
              <a:buAutoNum type="arabicPeriod" startAt="3"/>
            </a:pPr>
            <a:r>
              <a:rPr lang="en-US" dirty="0" smtClean="0">
                <a:solidFill>
                  <a:schemeClr val="tx1"/>
                </a:solidFill>
                <a:sym typeface="Wingdings" panose="05000000000000000000" pitchFamily="2" charset="2"/>
              </a:rPr>
              <a:t>Set-up of an operational management framework</a:t>
            </a:r>
          </a:p>
          <a:p>
            <a:pPr lvl="1"/>
            <a:r>
              <a:rPr lang="en-US" dirty="0" smtClean="0">
                <a:solidFill>
                  <a:schemeClr val="tx1"/>
                </a:solidFill>
                <a:sym typeface="Wingdings" panose="05000000000000000000" pitchFamily="2" charset="2"/>
              </a:rPr>
              <a:t>see ITIL – guidelines / best practices</a:t>
            </a:r>
          </a:p>
          <a:p>
            <a:pPr lvl="2"/>
            <a:r>
              <a:rPr lang="en-US" dirty="0" smtClean="0">
                <a:solidFill>
                  <a:schemeClr val="tx1"/>
                </a:solidFill>
                <a:sym typeface="Wingdings" panose="05000000000000000000" pitchFamily="2" charset="2"/>
              </a:rPr>
              <a:t>Procedures  import for the SQP (service quality plan)</a:t>
            </a:r>
          </a:p>
          <a:p>
            <a:pPr lvl="3"/>
            <a:r>
              <a:rPr lang="en-US" dirty="0" err="1" smtClean="0">
                <a:solidFill>
                  <a:schemeClr val="tx1"/>
                </a:solidFill>
                <a:sym typeface="Wingdings" panose="05000000000000000000" pitchFamily="2" charset="2"/>
              </a:rPr>
              <a:t>Vb</a:t>
            </a:r>
            <a:r>
              <a:rPr lang="en-US" dirty="0" smtClean="0">
                <a:solidFill>
                  <a:schemeClr val="tx1"/>
                </a:solidFill>
                <a:sym typeface="Wingdings" panose="05000000000000000000" pitchFamily="2" charset="2"/>
              </a:rPr>
              <a:t>: re-boot / 1st line support </a:t>
            </a:r>
          </a:p>
          <a:p>
            <a:pPr lvl="3"/>
            <a:r>
              <a:rPr lang="en-US" dirty="0" smtClean="0">
                <a:solidFill>
                  <a:schemeClr val="tx1"/>
                </a:solidFill>
                <a:sym typeface="Wingdings" panose="05000000000000000000" pitchFamily="2" charset="2"/>
              </a:rPr>
              <a:t>Problem – change – Release management ….</a:t>
            </a:r>
          </a:p>
          <a:p>
            <a:pPr lvl="2"/>
            <a:r>
              <a:rPr lang="en-US" dirty="0" smtClean="0">
                <a:solidFill>
                  <a:schemeClr val="tx1"/>
                </a:solidFill>
                <a:sym typeface="Wingdings" panose="05000000000000000000" pitchFamily="2" charset="2"/>
              </a:rPr>
              <a:t>SLA </a:t>
            </a:r>
          </a:p>
          <a:p>
            <a:pPr lvl="2"/>
            <a:r>
              <a:rPr lang="en-US" dirty="0" smtClean="0">
                <a:solidFill>
                  <a:schemeClr val="tx1"/>
                </a:solidFill>
                <a:sym typeface="Wingdings" panose="05000000000000000000" pitchFamily="2" charset="2"/>
              </a:rPr>
              <a:t>OLA (operational level agreement) – related to the support organization</a:t>
            </a:r>
          </a:p>
          <a:p>
            <a:pPr lvl="1"/>
            <a:r>
              <a:rPr lang="en-US" dirty="0" smtClean="0">
                <a:solidFill>
                  <a:schemeClr val="tx1"/>
                </a:solidFill>
                <a:sym typeface="Wingdings" panose="05000000000000000000" pitchFamily="2" charset="2"/>
              </a:rPr>
              <a:t>Quality insurance </a:t>
            </a:r>
          </a:p>
          <a:p>
            <a:pPr lvl="1"/>
            <a:r>
              <a:rPr lang="en-US" dirty="0" smtClean="0">
                <a:solidFill>
                  <a:schemeClr val="tx1"/>
                </a:solidFill>
                <a:sym typeface="Wingdings" panose="05000000000000000000" pitchFamily="2" charset="2"/>
              </a:rPr>
              <a:t>Organize operation model   OLA between support partners</a:t>
            </a:r>
          </a:p>
          <a:p>
            <a:pPr>
              <a:buFont typeface="+mj-lt"/>
              <a:buAutoNum type="arabicPeriod" startAt="3"/>
            </a:pPr>
            <a:r>
              <a:rPr lang="en-US" dirty="0" smtClean="0">
                <a:solidFill>
                  <a:schemeClr val="tx1"/>
                </a:solidFill>
                <a:sym typeface="Wingdings" panose="05000000000000000000" pitchFamily="2" charset="2"/>
              </a:rPr>
              <a:t>Integrate the ‘turnover’ phase during the requirement phase – IMPORTANT to avoid defects.</a:t>
            </a:r>
          </a:p>
          <a:p>
            <a:pPr>
              <a:buFont typeface="+mj-lt"/>
              <a:buAutoNum type="arabicPeriod" startAt="3"/>
            </a:pPr>
            <a:r>
              <a:rPr lang="en-US" dirty="0" smtClean="0">
                <a:solidFill>
                  <a:schemeClr val="tx1"/>
                </a:solidFill>
                <a:sym typeface="Wingdings" panose="05000000000000000000" pitchFamily="2" charset="2"/>
              </a:rPr>
              <a:t>Involvement of Stakeholders</a:t>
            </a:r>
          </a:p>
          <a:p>
            <a:pPr lvl="1"/>
            <a:endParaRPr lang="en-US" dirty="0" smtClean="0">
              <a:solidFill>
                <a:schemeClr val="tx1"/>
              </a:solidFill>
              <a:sym typeface="Wingdings" panose="05000000000000000000" pitchFamily="2" charset="2"/>
            </a:endParaRPr>
          </a:p>
          <a:p>
            <a:pPr lvl="1"/>
            <a:endParaRPr lang="en-US" dirty="0" smtClean="0">
              <a:solidFill>
                <a:schemeClr val="tx1"/>
              </a:solidFill>
              <a:sym typeface="Wingdings" panose="05000000000000000000" pitchFamily="2" charset="2"/>
            </a:endParaRPr>
          </a:p>
          <a:p>
            <a:endParaRPr lang="en-US" dirty="0" smtClean="0">
              <a:solidFill>
                <a:schemeClr val="tx1"/>
              </a:solidFill>
              <a:sym typeface="Wingdings" panose="05000000000000000000" pitchFamily="2" charset="2"/>
            </a:endParaRPr>
          </a:p>
        </p:txBody>
      </p:sp>
      <p:sp>
        <p:nvSpPr>
          <p:cNvPr id="5" name="Title 1"/>
          <p:cNvSpPr>
            <a:spLocks noGrp="1"/>
          </p:cNvSpPr>
          <p:nvPr>
            <p:ph type="title"/>
          </p:nvPr>
        </p:nvSpPr>
        <p:spPr>
          <a:xfrm>
            <a:off x="1662391" y="621415"/>
            <a:ext cx="10151918" cy="825865"/>
          </a:xfrm>
        </p:spPr>
        <p:txBody>
          <a:bodyPr/>
          <a:lstStyle/>
          <a:p>
            <a:r>
              <a:rPr lang="en-GB" dirty="0" smtClean="0"/>
              <a:t>Project </a:t>
            </a:r>
            <a:r>
              <a:rPr lang="en-GB" b="1" dirty="0" smtClean="0">
                <a:solidFill>
                  <a:srgbClr val="C00000"/>
                </a:solidFill>
              </a:rPr>
              <a:t>phase 7 – the turnover </a:t>
            </a:r>
            <a:r>
              <a:rPr lang="en-GB" b="1" dirty="0" smtClean="0">
                <a:solidFill>
                  <a:srgbClr val="C00000"/>
                </a:solidFill>
                <a:sym typeface="Wingdings" panose="05000000000000000000" pitchFamily="2" charset="2"/>
              </a:rPr>
              <a:t> transition</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08960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8489" y="1185333"/>
            <a:ext cx="9968089" cy="5362223"/>
          </a:xfrm>
        </p:spPr>
        <p:txBody>
          <a:bodyPr>
            <a:normAutofit lnSpcReduction="10000"/>
          </a:bodyPr>
          <a:lstStyle/>
          <a:p>
            <a:r>
              <a:rPr lang="en-US" dirty="0" smtClean="0">
                <a:solidFill>
                  <a:schemeClr val="tx1"/>
                </a:solidFill>
                <a:sym typeface="Wingdings" panose="05000000000000000000" pitchFamily="2" charset="2"/>
              </a:rPr>
              <a:t>What is a ‘project planning’?… who do what, when and how?</a:t>
            </a:r>
          </a:p>
          <a:p>
            <a:pPr marL="0" indent="0">
              <a:buNone/>
            </a:pPr>
            <a:endParaRPr lang="en-US" dirty="0" smtClean="0">
              <a:solidFill>
                <a:schemeClr val="tx1"/>
              </a:solidFill>
              <a:sym typeface="Wingdings" panose="05000000000000000000" pitchFamily="2" charset="2"/>
            </a:endParaRPr>
          </a:p>
          <a:p>
            <a:pPr>
              <a:buFont typeface="+mj-lt"/>
              <a:buAutoNum type="arabicPeriod"/>
            </a:pPr>
            <a:r>
              <a:rPr lang="en-US" b="1" u="sng" dirty="0" smtClean="0">
                <a:solidFill>
                  <a:schemeClr val="tx1"/>
                </a:solidFill>
                <a:sym typeface="Wingdings" panose="05000000000000000000" pitchFamily="2" charset="2"/>
              </a:rPr>
              <a:t>Who </a:t>
            </a:r>
            <a:r>
              <a:rPr lang="en-US" dirty="0" smtClean="0">
                <a:solidFill>
                  <a:schemeClr val="tx1"/>
                </a:solidFill>
                <a:sym typeface="Wingdings" panose="05000000000000000000" pitchFamily="2" charset="2"/>
              </a:rPr>
              <a:t>? Roles and Responsibilities = RACI-model</a:t>
            </a:r>
          </a:p>
          <a:p>
            <a:pPr>
              <a:buFont typeface="+mj-lt"/>
              <a:buAutoNum type="arabicPeriod"/>
            </a:pPr>
            <a:endParaRPr lang="en-US" dirty="0" smtClean="0">
              <a:solidFill>
                <a:schemeClr val="tx1"/>
              </a:solidFill>
              <a:sym typeface="Wingdings" panose="05000000000000000000" pitchFamily="2" charset="2"/>
            </a:endParaRPr>
          </a:p>
          <a:p>
            <a:pPr>
              <a:buFont typeface="+mj-lt"/>
              <a:buAutoNum type="arabicPeriod"/>
            </a:pPr>
            <a:r>
              <a:rPr lang="en-US" b="1" u="sng" dirty="0" smtClean="0">
                <a:solidFill>
                  <a:schemeClr val="tx1"/>
                </a:solidFill>
                <a:sym typeface="Wingdings" panose="05000000000000000000" pitchFamily="2" charset="2"/>
              </a:rPr>
              <a:t>What ?</a:t>
            </a:r>
            <a:r>
              <a:rPr lang="en-US" dirty="0" smtClean="0">
                <a:solidFill>
                  <a:schemeClr val="tx1"/>
                </a:solidFill>
                <a:sym typeface="Wingdings" panose="05000000000000000000" pitchFamily="2" charset="2"/>
              </a:rPr>
              <a:t> What tasks should be done to accomplish the objectives  </a:t>
            </a:r>
          </a:p>
          <a:p>
            <a:pPr marL="0" indent="0">
              <a:buNone/>
            </a:pPr>
            <a:r>
              <a:rPr lang="en-US" dirty="0" smtClean="0">
                <a:solidFill>
                  <a:schemeClr val="tx1"/>
                </a:solidFill>
                <a:sym typeface="Wingdings" panose="05000000000000000000" pitchFamily="2" charset="2"/>
              </a:rPr>
              <a:t>                   How will we estimate efforts?</a:t>
            </a:r>
          </a:p>
          <a:p>
            <a:pPr>
              <a:buFont typeface="+mj-lt"/>
              <a:buAutoNum type="arabicPeriod"/>
            </a:pPr>
            <a:endParaRPr lang="en-US" dirty="0" smtClean="0">
              <a:solidFill>
                <a:schemeClr val="tx1"/>
              </a:solidFill>
              <a:sym typeface="Wingdings" panose="05000000000000000000" pitchFamily="2" charset="2"/>
            </a:endParaRPr>
          </a:p>
          <a:p>
            <a:pPr>
              <a:buFont typeface="+mj-lt"/>
              <a:buAutoNum type="arabicPeriod" startAt="3"/>
            </a:pPr>
            <a:r>
              <a:rPr lang="en-US" b="1" u="sng" dirty="0" smtClean="0">
                <a:solidFill>
                  <a:schemeClr val="tx1"/>
                </a:solidFill>
                <a:sym typeface="Wingdings" panose="05000000000000000000" pitchFamily="2" charset="2"/>
              </a:rPr>
              <a:t>Where? </a:t>
            </a:r>
            <a:r>
              <a:rPr lang="en-US" dirty="0" smtClean="0">
                <a:solidFill>
                  <a:schemeClr val="tx1"/>
                </a:solidFill>
                <a:sym typeface="Wingdings" panose="05000000000000000000" pitchFamily="2" charset="2"/>
              </a:rPr>
              <a:t>Location of the team(s) – location of the “Build” – Locations of the suppliers? </a:t>
            </a:r>
            <a:r>
              <a:rPr lang="en-US" dirty="0" err="1" smtClean="0">
                <a:solidFill>
                  <a:schemeClr val="tx1"/>
                </a:solidFill>
                <a:sym typeface="Wingdings" panose="05000000000000000000" pitchFamily="2" charset="2"/>
              </a:rPr>
              <a:t>etc</a:t>
            </a:r>
            <a:r>
              <a:rPr lang="en-US" dirty="0" smtClean="0">
                <a:solidFill>
                  <a:schemeClr val="tx1"/>
                </a:solidFill>
                <a:sym typeface="Wingdings" panose="05000000000000000000" pitchFamily="2" charset="2"/>
              </a:rPr>
              <a:t> …</a:t>
            </a:r>
          </a:p>
          <a:p>
            <a:pPr marL="0" indent="0">
              <a:buNone/>
            </a:pPr>
            <a:endParaRPr lang="en-US" dirty="0" smtClean="0">
              <a:solidFill>
                <a:schemeClr val="tx1"/>
              </a:solidFill>
              <a:sym typeface="Wingdings" panose="05000000000000000000" pitchFamily="2" charset="2"/>
            </a:endParaRPr>
          </a:p>
          <a:p>
            <a:pPr>
              <a:buFont typeface="+mj-lt"/>
              <a:buAutoNum type="arabicPeriod" startAt="4"/>
            </a:pPr>
            <a:r>
              <a:rPr lang="en-US" b="1" u="sng" dirty="0" smtClean="0">
                <a:solidFill>
                  <a:schemeClr val="tx1"/>
                </a:solidFill>
                <a:sym typeface="Wingdings" panose="05000000000000000000" pitchFamily="2" charset="2"/>
              </a:rPr>
              <a:t>How? </a:t>
            </a:r>
          </a:p>
          <a:p>
            <a:pPr marL="800100" lvl="1" indent="-342900">
              <a:buFont typeface="+mj-lt"/>
              <a:buAutoNum type="arabicPeriod"/>
            </a:pPr>
            <a:r>
              <a:rPr lang="en-US" dirty="0" smtClean="0">
                <a:solidFill>
                  <a:schemeClr val="tx1"/>
                </a:solidFill>
                <a:sym typeface="Wingdings" panose="05000000000000000000" pitchFamily="2" charset="2"/>
              </a:rPr>
              <a:t>Sequential or parallel approach</a:t>
            </a:r>
          </a:p>
          <a:p>
            <a:pPr marL="800100" lvl="1" indent="-342900">
              <a:buFont typeface="+mj-lt"/>
              <a:buAutoNum type="arabicPeriod"/>
            </a:pPr>
            <a:r>
              <a:rPr lang="en-US" dirty="0" smtClean="0">
                <a:solidFill>
                  <a:schemeClr val="tx1"/>
                </a:solidFill>
                <a:sym typeface="Wingdings" panose="05000000000000000000" pitchFamily="2" charset="2"/>
              </a:rPr>
              <a:t>Do we make use of intermediate evaluation gates </a:t>
            </a:r>
          </a:p>
          <a:p>
            <a:pPr marL="800100" lvl="1" indent="-342900">
              <a:buFont typeface="+mj-lt"/>
              <a:buAutoNum type="arabicPeriod"/>
            </a:pPr>
            <a:r>
              <a:rPr lang="en-US" dirty="0" smtClean="0">
                <a:solidFill>
                  <a:schemeClr val="tx1"/>
                </a:solidFill>
                <a:sym typeface="Wingdings" panose="05000000000000000000" pitchFamily="2" charset="2"/>
              </a:rPr>
              <a:t>Agile?</a:t>
            </a:r>
          </a:p>
          <a:p>
            <a:pPr lvl="1"/>
            <a:endParaRPr lang="en-US" dirty="0" smtClean="0">
              <a:solidFill>
                <a:schemeClr val="tx1"/>
              </a:solidFill>
              <a:sym typeface="Wingdings" panose="05000000000000000000" pitchFamily="2" charset="2"/>
            </a:endParaRPr>
          </a:p>
          <a:p>
            <a:pPr marL="514350" lvl="1" indent="0">
              <a:buNone/>
            </a:pPr>
            <a:endParaRPr lang="en-US" dirty="0" smtClean="0">
              <a:solidFill>
                <a:schemeClr val="tx1"/>
              </a:solidFill>
              <a:sym typeface="Wingdings" panose="05000000000000000000" pitchFamily="2" charset="2"/>
            </a:endParaRPr>
          </a:p>
          <a:p>
            <a:pPr lvl="2"/>
            <a:endParaRPr lang="en-US" dirty="0" smtClean="0">
              <a:solidFill>
                <a:schemeClr val="tx1"/>
              </a:solidFill>
              <a:sym typeface="Wingdings" panose="05000000000000000000" pitchFamily="2" charset="2"/>
            </a:endParaRPr>
          </a:p>
          <a:p>
            <a:pPr lvl="1"/>
            <a:endParaRPr lang="en-US" dirty="0">
              <a:solidFill>
                <a:schemeClr val="tx1"/>
              </a:solidFill>
              <a:sym typeface="Wingdings" panose="05000000000000000000" pitchFamily="2" charset="2"/>
            </a:endParaRPr>
          </a:p>
        </p:txBody>
      </p:sp>
      <p:sp>
        <p:nvSpPr>
          <p:cNvPr id="4" name="Title 1"/>
          <p:cNvSpPr>
            <a:spLocks noGrp="1"/>
          </p:cNvSpPr>
          <p:nvPr>
            <p:ph type="title"/>
          </p:nvPr>
        </p:nvSpPr>
        <p:spPr>
          <a:xfrm>
            <a:off x="1880755" y="130096"/>
            <a:ext cx="10151918" cy="825865"/>
          </a:xfrm>
        </p:spPr>
        <p:txBody>
          <a:bodyPr>
            <a:normAutofit/>
          </a:bodyPr>
          <a:lstStyle/>
          <a:p>
            <a:r>
              <a:rPr lang="en-GB" dirty="0" smtClean="0"/>
              <a:t>Project </a:t>
            </a:r>
            <a:r>
              <a:rPr lang="en-GB" b="1" dirty="0" smtClean="0">
                <a:solidFill>
                  <a:srgbClr val="C00000"/>
                </a:solidFill>
              </a:rPr>
              <a:t>phase 3- ‘the planning’ </a:t>
            </a:r>
            <a:r>
              <a:rPr lang="en-GB" b="1" dirty="0" smtClean="0">
                <a:solidFill>
                  <a:srgbClr val="C00000"/>
                </a:solidFill>
                <a:sym typeface="Wingdings" panose="05000000000000000000" pitchFamily="2" charset="2"/>
              </a:rPr>
              <a:t> </a:t>
            </a:r>
            <a:r>
              <a:rPr lang="en-GB" b="1" u="sng" dirty="0" smtClean="0">
                <a:solidFill>
                  <a:srgbClr val="C00000"/>
                </a:solidFill>
                <a:effectLst>
                  <a:outerShdw blurRad="38100" dist="38100" dir="2700000" algn="tl">
                    <a:srgbClr val="000000">
                      <a:alpha val="43137"/>
                    </a:srgbClr>
                  </a:outerShdw>
                </a:effectLst>
                <a:sym typeface="Wingdings" panose="05000000000000000000" pitchFamily="2" charset="2"/>
              </a:rPr>
              <a:t>Important</a:t>
            </a:r>
            <a:endParaRPr lang="en-GB" sz="2800" b="1" u="sng"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79306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033155" y="4928270"/>
            <a:ext cx="7772400" cy="573688"/>
          </a:xfrm>
        </p:spPr>
        <p:txBody>
          <a:bodyPr>
            <a:normAutofit fontScale="90000"/>
          </a:bodyPr>
          <a:lstStyle/>
          <a:p>
            <a:r>
              <a:rPr lang="nl-BE" dirty="0" smtClean="0">
                <a:solidFill>
                  <a:schemeClr val="accent1"/>
                </a:solidFill>
                <a:latin typeface="Berlin Sans FB" panose="020E0602020502020306" pitchFamily="34" charset="0"/>
                <a:cs typeface="Aharoni" panose="02010803020104030203" pitchFamily="2" charset="-79"/>
              </a:rPr>
              <a:t>Project management</a:t>
            </a:r>
            <a:br>
              <a:rPr lang="nl-BE" dirty="0" smtClean="0">
                <a:solidFill>
                  <a:schemeClr val="accent1"/>
                </a:solidFill>
                <a:latin typeface="Berlin Sans FB" panose="020E0602020502020306" pitchFamily="34" charset="0"/>
                <a:cs typeface="Aharoni" panose="02010803020104030203" pitchFamily="2" charset="-79"/>
              </a:rPr>
            </a:br>
            <a:r>
              <a:rPr lang="nl-BE" sz="3100" dirty="0" smtClean="0">
                <a:solidFill>
                  <a:schemeClr val="accent1"/>
                </a:solidFill>
                <a:latin typeface="Berlin Sans FB" panose="020E0602020502020306" pitchFamily="34" charset="0"/>
                <a:cs typeface="Aharoni" panose="02010803020104030203" pitchFamily="2" charset="-79"/>
              </a:rPr>
              <a:t>les 02 – het leiden van projecten</a:t>
            </a:r>
            <a:endParaRPr lang="nl-BE" sz="3100" dirty="0">
              <a:solidFill>
                <a:schemeClr val="accent1"/>
              </a:solidFill>
              <a:latin typeface="Berlin Sans FB" panose="020E0602020502020306" pitchFamily="34" charset="0"/>
              <a:cs typeface="Aharoni" panose="02010803020104030203" pitchFamily="2" charset="-79"/>
            </a:endParaRPr>
          </a:p>
        </p:txBody>
      </p:sp>
      <p:sp>
        <p:nvSpPr>
          <p:cNvPr id="5" name="Rechthoek 4"/>
          <p:cNvSpPr/>
          <p:nvPr/>
        </p:nvSpPr>
        <p:spPr>
          <a:xfrm>
            <a:off x="1524000" y="0"/>
            <a:ext cx="9144000" cy="4437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600" b="1" dirty="0" err="1"/>
              <a:t>HoGent</a:t>
            </a:r>
            <a:r>
              <a:rPr lang="nl-BE" dirty="0"/>
              <a:t/>
            </a:r>
            <a:br>
              <a:rPr lang="nl-BE" dirty="0"/>
            </a:br>
            <a:r>
              <a:rPr lang="nl-BE" sz="2800" dirty="0"/>
              <a:t>Bedrijf en Organisatie</a:t>
            </a:r>
            <a:endParaRPr lang="nl-BE" dirty="0"/>
          </a:p>
        </p:txBody>
      </p:sp>
      <p:sp>
        <p:nvSpPr>
          <p:cNvPr id="4" name="Subtitle 2"/>
          <p:cNvSpPr>
            <a:spLocks noGrp="1"/>
          </p:cNvSpPr>
          <p:nvPr>
            <p:ph type="subTitle" idx="1"/>
          </p:nvPr>
        </p:nvSpPr>
        <p:spPr>
          <a:xfrm>
            <a:off x="2033155" y="5866393"/>
            <a:ext cx="8915399" cy="898090"/>
          </a:xfrm>
        </p:spPr>
        <p:txBody>
          <a:bodyPr>
            <a:normAutofit/>
          </a:bodyPr>
          <a:lstStyle/>
          <a:p>
            <a:r>
              <a:rPr lang="nl-BE" dirty="0" smtClean="0"/>
              <a:t>Guy </a:t>
            </a:r>
            <a:r>
              <a:rPr lang="nl-BE" dirty="0" err="1" smtClean="0"/>
              <a:t>Dekoning</a:t>
            </a:r>
            <a:endParaRPr lang="nl-BE" dirty="0" smtClean="0"/>
          </a:p>
          <a:p>
            <a:r>
              <a:rPr lang="nl-BE" dirty="0" smtClean="0"/>
              <a:t>Academiejaar 2016-2017</a:t>
            </a:r>
          </a:p>
        </p:txBody>
      </p:sp>
    </p:spTree>
    <p:extLst>
      <p:ext uri="{BB962C8B-B14F-4D97-AF65-F5344CB8AC3E}">
        <p14:creationId xmlns:p14="http://schemas.microsoft.com/office/powerpoint/2010/main" val="743363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8039" y="1101437"/>
            <a:ext cx="9825236" cy="5254207"/>
          </a:xfrm>
        </p:spPr>
        <p:txBody>
          <a:bodyPr>
            <a:normAutofit fontScale="92500" lnSpcReduction="20000"/>
          </a:bodyPr>
          <a:lstStyle/>
          <a:p>
            <a:r>
              <a:rPr lang="en-US" b="1" u="sng" dirty="0" smtClean="0">
                <a:solidFill>
                  <a:schemeClr val="tx1"/>
                </a:solidFill>
                <a:sym typeface="Wingdings" panose="05000000000000000000" pitchFamily="2" charset="2"/>
              </a:rPr>
              <a:t>Deliverables</a:t>
            </a:r>
            <a:r>
              <a:rPr lang="en-US" dirty="0" smtClean="0">
                <a:solidFill>
                  <a:schemeClr val="tx1"/>
                </a:solidFill>
                <a:sym typeface="Wingdings" panose="05000000000000000000" pitchFamily="2" charset="2"/>
              </a:rPr>
              <a:t>  of the  planning-phase:</a:t>
            </a:r>
          </a:p>
          <a:p>
            <a:pPr marL="0" indent="0">
              <a:buNone/>
            </a:pPr>
            <a:endParaRPr lang="en-US" b="1" dirty="0" smtClean="0">
              <a:solidFill>
                <a:srgbClr val="C00000"/>
              </a:solidFill>
              <a:sym typeface="Wingdings" panose="05000000000000000000" pitchFamily="2" charset="2"/>
            </a:endParaRPr>
          </a:p>
          <a:p>
            <a:pPr marL="400050">
              <a:buFont typeface="+mj-lt"/>
              <a:buAutoNum type="arabicPeriod"/>
            </a:pPr>
            <a:r>
              <a:rPr lang="en-US" u="sng" dirty="0" smtClean="0">
                <a:solidFill>
                  <a:schemeClr val="tx1"/>
                </a:solidFill>
                <a:sym typeface="Wingdings" panose="05000000000000000000" pitchFamily="2" charset="2"/>
              </a:rPr>
              <a:t>Kick-off meetin</a:t>
            </a:r>
            <a:r>
              <a:rPr lang="en-US" dirty="0" smtClean="0">
                <a:solidFill>
                  <a:schemeClr val="tx1"/>
                </a:solidFill>
                <a:sym typeface="Wingdings" panose="05000000000000000000" pitchFamily="2" charset="2"/>
              </a:rPr>
              <a:t>g  mostly forgotten --- very important to initiate a project</a:t>
            </a:r>
          </a:p>
          <a:p>
            <a:pPr lvl="1"/>
            <a:r>
              <a:rPr lang="en-US" dirty="0" smtClean="0">
                <a:solidFill>
                  <a:schemeClr val="tx1"/>
                </a:solidFill>
                <a:sym typeface="Wingdings" panose="05000000000000000000" pitchFamily="2" charset="2"/>
              </a:rPr>
              <a:t>All stakeholders should be involved</a:t>
            </a:r>
          </a:p>
          <a:p>
            <a:pPr lvl="1"/>
            <a:r>
              <a:rPr lang="en-US" dirty="0" smtClean="0">
                <a:solidFill>
                  <a:schemeClr val="tx1"/>
                </a:solidFill>
                <a:sym typeface="Wingdings" panose="05000000000000000000" pitchFamily="2" charset="2"/>
              </a:rPr>
              <a:t>Summary and recap of the project – The CONCEPT phase  is the INPUT of the kick-off</a:t>
            </a:r>
          </a:p>
          <a:p>
            <a:pPr lvl="1"/>
            <a:r>
              <a:rPr lang="en-US" dirty="0" smtClean="0">
                <a:solidFill>
                  <a:schemeClr val="tx1"/>
                </a:solidFill>
                <a:sym typeface="Wingdings" panose="05000000000000000000" pitchFamily="2" charset="2"/>
              </a:rPr>
              <a:t>In a kick-off project changes could occur.</a:t>
            </a:r>
          </a:p>
          <a:p>
            <a:pPr lvl="1"/>
            <a:r>
              <a:rPr lang="en-US" sz="5200" dirty="0" smtClean="0">
                <a:solidFill>
                  <a:srgbClr val="C00000"/>
                </a:solidFill>
                <a:sym typeface="Wingdings" panose="05000000000000000000" pitchFamily="2" charset="2"/>
              </a:rPr>
              <a:t>The result </a:t>
            </a:r>
            <a:r>
              <a:rPr lang="en-US" sz="6000" b="1" dirty="0" smtClean="0">
                <a:solidFill>
                  <a:srgbClr val="C00000"/>
                </a:solidFill>
                <a:effectLst>
                  <a:outerShdw blurRad="38100" dist="38100" dir="2700000" algn="tl">
                    <a:srgbClr val="000000">
                      <a:alpha val="43137"/>
                    </a:srgbClr>
                  </a:outerShdw>
                </a:effectLst>
                <a:sym typeface="Wingdings" panose="05000000000000000000" pitchFamily="2" charset="2"/>
              </a:rPr>
              <a:t>= </a:t>
            </a:r>
            <a:r>
              <a:rPr lang="en-US" sz="6000" b="1" u="sng" dirty="0" err="1" smtClean="0">
                <a:solidFill>
                  <a:srgbClr val="C00000"/>
                </a:solidFill>
                <a:effectLst>
                  <a:outerShdw blurRad="38100" dist="38100" dir="2700000" algn="tl">
                    <a:srgbClr val="000000">
                      <a:alpha val="43137"/>
                    </a:srgbClr>
                  </a:outerShdw>
                </a:effectLst>
                <a:sym typeface="Wingdings" panose="05000000000000000000" pitchFamily="2" charset="2"/>
              </a:rPr>
              <a:t>Projectplan</a:t>
            </a:r>
            <a:endParaRPr lang="en-US" sz="6000" b="1" u="sng" dirty="0" smtClean="0">
              <a:solidFill>
                <a:srgbClr val="C00000"/>
              </a:solidFill>
              <a:effectLst>
                <a:outerShdw blurRad="38100" dist="38100" dir="2700000" algn="tl">
                  <a:srgbClr val="000000">
                    <a:alpha val="43137"/>
                  </a:srgbClr>
                </a:outerShdw>
              </a:effectLst>
              <a:sym typeface="Wingdings" panose="05000000000000000000" pitchFamily="2" charset="2"/>
            </a:endParaRPr>
          </a:p>
          <a:p>
            <a:endParaRPr lang="en-US" dirty="0" smtClean="0">
              <a:solidFill>
                <a:schemeClr val="tx1"/>
              </a:solidFill>
              <a:sym typeface="Wingdings" panose="05000000000000000000" pitchFamily="2" charset="2"/>
            </a:endParaRPr>
          </a:p>
          <a:p>
            <a:pPr lvl="1"/>
            <a:r>
              <a:rPr lang="en-US" dirty="0" smtClean="0">
                <a:solidFill>
                  <a:schemeClr val="tx1"/>
                </a:solidFill>
                <a:sym typeface="Wingdings" panose="05000000000000000000" pitchFamily="2" charset="2"/>
              </a:rPr>
              <a:t>Slack-time </a:t>
            </a:r>
            <a:r>
              <a:rPr lang="en-US" dirty="0" err="1" smtClean="0">
                <a:solidFill>
                  <a:schemeClr val="tx1"/>
                </a:solidFill>
                <a:sym typeface="Wingdings" panose="05000000000000000000" pitchFamily="2" charset="2"/>
              </a:rPr>
              <a:t>vs</a:t>
            </a:r>
            <a:r>
              <a:rPr lang="en-US" dirty="0" smtClean="0">
                <a:solidFill>
                  <a:schemeClr val="tx1"/>
                </a:solidFill>
                <a:sym typeface="Wingdings" panose="05000000000000000000" pitchFamily="2" charset="2"/>
              </a:rPr>
              <a:t> critical path  </a:t>
            </a:r>
            <a:r>
              <a:rPr lang="en-US" dirty="0" err="1" smtClean="0">
                <a:solidFill>
                  <a:schemeClr val="tx1"/>
                </a:solidFill>
                <a:sym typeface="Wingdings" panose="05000000000000000000" pitchFamily="2" charset="2"/>
              </a:rPr>
              <a:t>pg</a:t>
            </a:r>
            <a:r>
              <a:rPr lang="en-US" dirty="0" smtClean="0">
                <a:solidFill>
                  <a:schemeClr val="tx1"/>
                </a:solidFill>
                <a:sym typeface="Wingdings" panose="05000000000000000000" pitchFamily="2" charset="2"/>
              </a:rPr>
              <a:t> 80-81</a:t>
            </a:r>
          </a:p>
          <a:p>
            <a:pPr lvl="1"/>
            <a:r>
              <a:rPr lang="en-US" dirty="0" smtClean="0">
                <a:solidFill>
                  <a:schemeClr val="tx1"/>
                </a:solidFill>
                <a:sym typeface="Wingdings" panose="05000000000000000000" pitchFamily="2" charset="2"/>
              </a:rPr>
              <a:t>Slack-time = </a:t>
            </a:r>
            <a:r>
              <a:rPr lang="en-US" b="1" dirty="0" smtClean="0"/>
              <a:t>Slack </a:t>
            </a:r>
            <a:r>
              <a:rPr lang="en-US" dirty="0" smtClean="0"/>
              <a:t>or </a:t>
            </a:r>
            <a:r>
              <a:rPr lang="en-US" b="1" dirty="0" smtClean="0"/>
              <a:t>Float </a:t>
            </a:r>
            <a:r>
              <a:rPr lang="en-US" dirty="0" smtClean="0"/>
              <a:t>provide flexibility in the project schedule. When leveraged properly, project managers can shift activities and resources to meet the project objectives and priorities. It is the amount of time an activity can be delayed without impacting other activities or the project end date and changes over the course of the project implementation. Slack and float are the same thing. They can be used interchangeably, so our discussion of slack and float will purposely use both. Once the concept is understood, it is more important to understand how to leverage slack time within projects.</a:t>
            </a:r>
            <a:endParaRPr lang="en-US" dirty="0" smtClean="0">
              <a:solidFill>
                <a:schemeClr val="tx1"/>
              </a:solidFill>
              <a:sym typeface="Wingdings" panose="05000000000000000000" pitchFamily="2" charset="2"/>
            </a:endParaRPr>
          </a:p>
          <a:p>
            <a:pPr lvl="1"/>
            <a:r>
              <a:rPr lang="en-US" dirty="0" smtClean="0">
                <a:solidFill>
                  <a:schemeClr val="tx1"/>
                </a:solidFill>
                <a:sym typeface="Wingdings" panose="05000000000000000000" pitchFamily="2" charset="2"/>
              </a:rPr>
              <a:t>CPM (</a:t>
            </a:r>
            <a:r>
              <a:rPr lang="en-US" dirty="0" err="1" smtClean="0">
                <a:solidFill>
                  <a:schemeClr val="tx1"/>
                </a:solidFill>
                <a:sym typeface="Wingdings" panose="05000000000000000000" pitchFamily="2" charset="2"/>
              </a:rPr>
              <a:t>critcal</a:t>
            </a:r>
            <a:r>
              <a:rPr lang="en-US" dirty="0" smtClean="0">
                <a:solidFill>
                  <a:schemeClr val="tx1"/>
                </a:solidFill>
                <a:sym typeface="Wingdings" panose="05000000000000000000" pitchFamily="2" charset="2"/>
              </a:rPr>
              <a:t> path method) = </a:t>
            </a:r>
            <a:r>
              <a:rPr lang="en-US" dirty="0" smtClean="0"/>
              <a:t>the difference between the length of a </a:t>
            </a:r>
            <a:r>
              <a:rPr lang="en-US" dirty="0" smtClean="0">
                <a:hlinkClick r:id="rId2"/>
              </a:rPr>
              <a:t>path</a:t>
            </a:r>
            <a:r>
              <a:rPr lang="en-US" dirty="0" smtClean="0"/>
              <a:t> and the </a:t>
            </a:r>
            <a:r>
              <a:rPr lang="en-US" dirty="0" smtClean="0">
                <a:hlinkClick r:id="rId3"/>
              </a:rPr>
              <a:t>critical path</a:t>
            </a:r>
            <a:r>
              <a:rPr lang="en-US" dirty="0" smtClean="0"/>
              <a:t>. If an </a:t>
            </a:r>
            <a:r>
              <a:rPr lang="en-US" dirty="0" smtClean="0">
                <a:hlinkClick r:id="rId4"/>
              </a:rPr>
              <a:t>activity</a:t>
            </a:r>
            <a:r>
              <a:rPr lang="en-US" dirty="0" smtClean="0"/>
              <a:t> has zero slack, it is on the critical path</a:t>
            </a:r>
            <a:endParaRPr lang="en-US" dirty="0">
              <a:sym typeface="Wingdings" panose="05000000000000000000" pitchFamily="2" charset="2"/>
            </a:endParaRPr>
          </a:p>
        </p:txBody>
      </p:sp>
      <p:sp>
        <p:nvSpPr>
          <p:cNvPr id="2" name="Oval Callout 1"/>
          <p:cNvSpPr/>
          <p:nvPr/>
        </p:nvSpPr>
        <p:spPr>
          <a:xfrm>
            <a:off x="7482627" y="785611"/>
            <a:ext cx="1455312" cy="792051"/>
          </a:xfrm>
          <a:prstGeom prst="wedgeEllipseCallout">
            <a:avLst>
              <a:gd name="adj1" fmla="val -281081"/>
              <a:gd name="adj2" fmla="val 9010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smtClean="0">
                <a:solidFill>
                  <a:schemeClr val="tx1"/>
                </a:solidFill>
              </a:rPr>
              <a:t>Search</a:t>
            </a:r>
            <a:r>
              <a:rPr lang="fr-BE" sz="1400" dirty="0" smtClean="0">
                <a:solidFill>
                  <a:schemeClr val="tx1"/>
                </a:solidFill>
              </a:rPr>
              <a:t> in …</a:t>
            </a:r>
            <a:endParaRPr lang="en-US" sz="1400" dirty="0">
              <a:solidFill>
                <a:schemeClr val="tx1"/>
              </a:solidFill>
            </a:endParaRPr>
          </a:p>
        </p:txBody>
      </p:sp>
      <p:sp>
        <p:nvSpPr>
          <p:cNvPr id="7" name="Title 1"/>
          <p:cNvSpPr>
            <a:spLocks noGrp="1"/>
          </p:cNvSpPr>
          <p:nvPr>
            <p:ph type="title"/>
          </p:nvPr>
        </p:nvSpPr>
        <p:spPr>
          <a:xfrm>
            <a:off x="1880755" y="130096"/>
            <a:ext cx="10151918" cy="825865"/>
          </a:xfrm>
        </p:spPr>
        <p:txBody>
          <a:bodyPr>
            <a:normAutofit/>
          </a:bodyPr>
          <a:lstStyle/>
          <a:p>
            <a:r>
              <a:rPr lang="en-GB" dirty="0" smtClean="0"/>
              <a:t>Project </a:t>
            </a:r>
            <a:r>
              <a:rPr lang="en-GB" b="1" dirty="0" smtClean="0">
                <a:solidFill>
                  <a:srgbClr val="C00000"/>
                </a:solidFill>
              </a:rPr>
              <a:t>phase 3- ‘the planning’ </a:t>
            </a:r>
            <a:r>
              <a:rPr lang="en-GB" b="1" dirty="0" smtClean="0">
                <a:solidFill>
                  <a:srgbClr val="C00000"/>
                </a:solidFill>
                <a:sym typeface="Wingdings" panose="05000000000000000000" pitchFamily="2" charset="2"/>
              </a:rPr>
              <a:t> </a:t>
            </a:r>
            <a:r>
              <a:rPr lang="en-GB" b="1" u="sng" dirty="0" smtClean="0">
                <a:solidFill>
                  <a:srgbClr val="C00000"/>
                </a:solidFill>
                <a:effectLst>
                  <a:outerShdw blurRad="38100" dist="38100" dir="2700000" algn="tl">
                    <a:srgbClr val="000000">
                      <a:alpha val="43137"/>
                    </a:srgbClr>
                  </a:outerShdw>
                </a:effectLst>
                <a:sym typeface="Wingdings" panose="05000000000000000000" pitchFamily="2" charset="2"/>
              </a:rPr>
              <a:t>Important</a:t>
            </a:r>
            <a:endParaRPr lang="en-GB" sz="2800" b="1" u="sng" dirty="0">
              <a:solidFill>
                <a:srgbClr val="C00000"/>
              </a:solidFill>
              <a:effectLst>
                <a:outerShdw blurRad="38100" dist="38100" dir="2700000" algn="tl">
                  <a:srgbClr val="000000">
                    <a:alpha val="43137"/>
                  </a:srgbClr>
                </a:outerShdw>
              </a:effectLst>
            </a:endParaRPr>
          </a:p>
        </p:txBody>
      </p:sp>
      <p:sp>
        <p:nvSpPr>
          <p:cNvPr id="8" name="Oval Callout 7"/>
          <p:cNvSpPr/>
          <p:nvPr/>
        </p:nvSpPr>
        <p:spPr>
          <a:xfrm>
            <a:off x="10139968" y="3352799"/>
            <a:ext cx="1455312" cy="792051"/>
          </a:xfrm>
          <a:prstGeom prst="wedgeEllipseCallout">
            <a:avLst>
              <a:gd name="adj1" fmla="val -321789"/>
              <a:gd name="adj2" fmla="val 39699"/>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smtClean="0">
                <a:solidFill>
                  <a:schemeClr val="tx1"/>
                </a:solidFill>
              </a:rPr>
              <a:t>Search</a:t>
            </a:r>
            <a:r>
              <a:rPr lang="fr-BE" sz="1400" dirty="0" smtClean="0">
                <a:solidFill>
                  <a:schemeClr val="tx1"/>
                </a:solidFill>
              </a:rPr>
              <a:t> in …</a:t>
            </a:r>
            <a:endParaRPr lang="en-US" sz="1400" dirty="0">
              <a:solidFill>
                <a:schemeClr val="tx1"/>
              </a:solidFill>
            </a:endParaRPr>
          </a:p>
        </p:txBody>
      </p:sp>
    </p:spTree>
    <p:extLst>
      <p:ext uri="{BB962C8B-B14F-4D97-AF65-F5344CB8AC3E}">
        <p14:creationId xmlns:p14="http://schemas.microsoft.com/office/powerpoint/2010/main" val="888445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435" y="521079"/>
            <a:ext cx="8911687" cy="1280890"/>
          </a:xfrm>
        </p:spPr>
        <p:txBody>
          <a:bodyPr/>
          <a:lstStyle/>
          <a:p>
            <a:r>
              <a:rPr lang="fr-BE" dirty="0" smtClean="0"/>
              <a:t>Single phase </a:t>
            </a:r>
            <a:r>
              <a:rPr lang="fr-BE" dirty="0" err="1" smtClean="0"/>
              <a:t>project</a:t>
            </a:r>
            <a:r>
              <a:rPr lang="fr-BE" dirty="0" smtClean="0"/>
              <a:t> (IPECC)</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3916" y="1596980"/>
            <a:ext cx="8643692" cy="3844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0536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smtClean="0"/>
              <a:t>We</a:t>
            </a:r>
            <a:r>
              <a:rPr lang="fr-BE" dirty="0" smtClean="0"/>
              <a:t> NEED </a:t>
            </a:r>
            <a:r>
              <a:rPr lang="fr-BE" dirty="0" err="1" smtClean="0"/>
              <a:t>always</a:t>
            </a:r>
            <a:r>
              <a:rPr lang="fr-BE" dirty="0" smtClean="0"/>
              <a:t> a PLAN!.</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3139" y="2691685"/>
            <a:ext cx="8247933" cy="3994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a:xfrm>
            <a:off x="1832605" y="1481071"/>
            <a:ext cx="9229002" cy="121061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lvl="1" indent="0" algn="ctr">
              <a:buFont typeface="Wingdings 3" charset="2"/>
              <a:buNone/>
            </a:pPr>
            <a:endParaRPr lang="nl-BE" dirty="0" smtClean="0">
              <a:solidFill>
                <a:schemeClr val="tx1"/>
              </a:solidFill>
              <a:effectLst>
                <a:outerShdw blurRad="38100" dist="38100" dir="2700000" algn="tl">
                  <a:srgbClr val="000000">
                    <a:alpha val="43137"/>
                  </a:srgbClr>
                </a:outerShdw>
              </a:effectLst>
              <a:sym typeface="Wingdings" panose="05000000000000000000" pitchFamily="2" charset="2"/>
            </a:endParaRPr>
          </a:p>
          <a:p>
            <a:pPr marL="457200" lvl="1" indent="0" algn="ctr">
              <a:buFont typeface="Wingdings 3" charset="2"/>
              <a:buNone/>
            </a:pPr>
            <a:r>
              <a:rPr lang="nl-BE" dirty="0" err="1" smtClean="0">
                <a:solidFill>
                  <a:schemeClr val="tx1"/>
                </a:solidFill>
                <a:effectLst>
                  <a:outerShdw blurRad="38100" dist="38100" dir="2700000" algn="tl">
                    <a:srgbClr val="000000">
                      <a:alpha val="43137"/>
                    </a:srgbClr>
                  </a:outerShdw>
                </a:effectLst>
                <a:sym typeface="Wingdings" panose="05000000000000000000" pitchFamily="2" charset="2"/>
              </a:rPr>
              <a:t>To</a:t>
            </a:r>
            <a:r>
              <a:rPr lang="nl-BE" dirty="0" smtClean="0">
                <a:solidFill>
                  <a:schemeClr val="tx1"/>
                </a:solidFill>
                <a:effectLst>
                  <a:outerShdw blurRad="38100" dist="38100" dir="2700000" algn="tl">
                    <a:srgbClr val="000000">
                      <a:alpha val="43137"/>
                    </a:srgbClr>
                  </a:outerShdw>
                </a:effectLst>
                <a:sym typeface="Wingdings" panose="05000000000000000000" pitchFamily="2" charset="2"/>
              </a:rPr>
              <a:t> have a project PLAN we do </a:t>
            </a:r>
            <a:r>
              <a:rPr lang="nl-BE" dirty="0" err="1" smtClean="0">
                <a:solidFill>
                  <a:schemeClr val="tx1"/>
                </a:solidFill>
                <a:effectLst>
                  <a:outerShdw blurRad="38100" dist="38100" dir="2700000" algn="tl">
                    <a:srgbClr val="000000">
                      <a:alpha val="43137"/>
                    </a:srgbClr>
                  </a:outerShdw>
                </a:effectLst>
                <a:sym typeface="Wingdings" panose="05000000000000000000" pitchFamily="2" charset="2"/>
              </a:rPr>
              <a:t>need</a:t>
            </a:r>
            <a:r>
              <a:rPr lang="nl-BE" dirty="0" smtClean="0">
                <a:solidFill>
                  <a:schemeClr val="tx1"/>
                </a:solidFill>
                <a:effectLst>
                  <a:outerShdw blurRad="38100" dist="38100" dir="2700000" algn="tl">
                    <a:srgbClr val="000000">
                      <a:alpha val="43137"/>
                    </a:srgbClr>
                  </a:outerShdw>
                </a:effectLst>
                <a:sym typeface="Wingdings" panose="05000000000000000000" pitchFamily="2" charset="2"/>
              </a:rPr>
              <a:t> </a:t>
            </a:r>
            <a:r>
              <a:rPr lang="nl-BE" dirty="0" err="1" smtClean="0">
                <a:solidFill>
                  <a:schemeClr val="tx1"/>
                </a:solidFill>
                <a:effectLst>
                  <a:outerShdw blurRad="38100" dist="38100" dir="2700000" algn="tl">
                    <a:srgbClr val="000000">
                      <a:alpha val="43137"/>
                    </a:srgbClr>
                  </a:outerShdw>
                </a:effectLst>
                <a:sym typeface="Wingdings" panose="05000000000000000000" pitchFamily="2" charset="2"/>
              </a:rPr>
              <a:t>to</a:t>
            </a:r>
            <a:r>
              <a:rPr lang="nl-BE" dirty="0" smtClean="0">
                <a:solidFill>
                  <a:schemeClr val="tx1"/>
                </a:solidFill>
                <a:effectLst>
                  <a:outerShdw blurRad="38100" dist="38100" dir="2700000" algn="tl">
                    <a:srgbClr val="000000">
                      <a:alpha val="43137"/>
                    </a:srgbClr>
                  </a:outerShdw>
                </a:effectLst>
                <a:sym typeface="Wingdings" panose="05000000000000000000" pitchFamily="2" charset="2"/>
              </a:rPr>
              <a:t> plan </a:t>
            </a:r>
            <a:r>
              <a:rPr lang="nl-BE" dirty="0" err="1" smtClean="0">
                <a:solidFill>
                  <a:schemeClr val="tx1"/>
                </a:solidFill>
                <a:effectLst>
                  <a:outerShdw blurRad="38100" dist="38100" dir="2700000" algn="tl">
                    <a:srgbClr val="000000">
                      <a:alpha val="43137"/>
                    </a:srgbClr>
                  </a:outerShdw>
                </a:effectLst>
                <a:sym typeface="Wingdings" panose="05000000000000000000" pitchFamily="2" charset="2"/>
              </a:rPr>
              <a:t>it</a:t>
            </a:r>
            <a:r>
              <a:rPr lang="nl-BE" dirty="0" smtClean="0">
                <a:solidFill>
                  <a:schemeClr val="tx1"/>
                </a:solidFill>
                <a:effectLst>
                  <a:outerShdw blurRad="38100" dist="38100" dir="2700000" algn="tl">
                    <a:srgbClr val="000000">
                      <a:alpha val="43137"/>
                    </a:srgbClr>
                  </a:outerShdw>
                </a:effectLst>
                <a:sym typeface="Wingdings" panose="05000000000000000000" pitchFamily="2" charset="2"/>
              </a:rPr>
              <a:t> first – In the PID </a:t>
            </a:r>
            <a:r>
              <a:rPr lang="nl-BE" dirty="0" err="1" smtClean="0">
                <a:solidFill>
                  <a:schemeClr val="tx1"/>
                </a:solidFill>
                <a:effectLst>
                  <a:outerShdw blurRad="38100" dist="38100" dir="2700000" algn="tl">
                    <a:srgbClr val="000000">
                      <a:alpha val="43137"/>
                    </a:srgbClr>
                  </a:outerShdw>
                </a:effectLst>
                <a:sym typeface="Wingdings" panose="05000000000000000000" pitchFamily="2" charset="2"/>
              </a:rPr>
              <a:t>you’ll</a:t>
            </a:r>
            <a:r>
              <a:rPr lang="nl-BE" dirty="0" smtClean="0">
                <a:solidFill>
                  <a:schemeClr val="tx1"/>
                </a:solidFill>
                <a:effectLst>
                  <a:outerShdw blurRad="38100" dist="38100" dir="2700000" algn="tl">
                    <a:srgbClr val="000000">
                      <a:alpha val="43137"/>
                    </a:srgbClr>
                  </a:outerShdw>
                </a:effectLst>
                <a:sym typeface="Wingdings" panose="05000000000000000000" pitchFamily="2" charset="2"/>
              </a:rPr>
              <a:t> </a:t>
            </a:r>
            <a:r>
              <a:rPr lang="nl-BE" dirty="0" err="1" smtClean="0">
                <a:solidFill>
                  <a:schemeClr val="tx1"/>
                </a:solidFill>
                <a:effectLst>
                  <a:outerShdw blurRad="38100" dist="38100" dir="2700000" algn="tl">
                    <a:srgbClr val="000000">
                      <a:alpha val="43137"/>
                    </a:srgbClr>
                  </a:outerShdw>
                </a:effectLst>
                <a:sym typeface="Wingdings" panose="05000000000000000000" pitchFamily="2" charset="2"/>
              </a:rPr>
              <a:t>find</a:t>
            </a:r>
            <a:r>
              <a:rPr lang="nl-BE" dirty="0" smtClean="0">
                <a:solidFill>
                  <a:schemeClr val="tx1"/>
                </a:solidFill>
                <a:effectLst>
                  <a:outerShdw blurRad="38100" dist="38100" dir="2700000" algn="tl">
                    <a:srgbClr val="000000">
                      <a:alpha val="43137"/>
                    </a:srgbClr>
                  </a:outerShdw>
                </a:effectLst>
                <a:sym typeface="Wingdings" panose="05000000000000000000" pitchFamily="2" charset="2"/>
              </a:rPr>
              <a:t> the approach </a:t>
            </a:r>
            <a:r>
              <a:rPr lang="nl-BE" dirty="0" err="1" smtClean="0">
                <a:solidFill>
                  <a:schemeClr val="tx1"/>
                </a:solidFill>
                <a:effectLst>
                  <a:outerShdw blurRad="38100" dist="38100" dir="2700000" algn="tl">
                    <a:srgbClr val="000000">
                      <a:alpha val="43137"/>
                    </a:srgbClr>
                  </a:outerShdw>
                </a:effectLst>
                <a:sym typeface="Wingdings" panose="05000000000000000000" pitchFamily="2" charset="2"/>
              </a:rPr>
              <a:t>to</a:t>
            </a:r>
            <a:r>
              <a:rPr lang="nl-BE" dirty="0" smtClean="0">
                <a:solidFill>
                  <a:schemeClr val="tx1"/>
                </a:solidFill>
                <a:effectLst>
                  <a:outerShdw blurRad="38100" dist="38100" dir="2700000" algn="tl">
                    <a:srgbClr val="000000">
                      <a:alpha val="43137"/>
                    </a:srgbClr>
                  </a:outerShdw>
                </a:effectLst>
                <a:sym typeface="Wingdings" panose="05000000000000000000" pitchFamily="2" charset="2"/>
              </a:rPr>
              <a:t> </a:t>
            </a:r>
            <a:r>
              <a:rPr lang="nl-BE" dirty="0" err="1" smtClean="0">
                <a:solidFill>
                  <a:schemeClr val="tx1"/>
                </a:solidFill>
                <a:effectLst>
                  <a:outerShdw blurRad="38100" dist="38100" dir="2700000" algn="tl">
                    <a:srgbClr val="000000">
                      <a:alpha val="43137"/>
                    </a:srgbClr>
                  </a:outerShdw>
                </a:effectLst>
                <a:sym typeface="Wingdings" panose="05000000000000000000" pitchFamily="2" charset="2"/>
              </a:rPr>
              <a:t>create</a:t>
            </a:r>
            <a:r>
              <a:rPr lang="nl-BE" dirty="0" smtClean="0">
                <a:solidFill>
                  <a:schemeClr val="tx1"/>
                </a:solidFill>
                <a:effectLst>
                  <a:outerShdw blurRad="38100" dist="38100" dir="2700000" algn="tl">
                    <a:srgbClr val="000000">
                      <a:alpha val="43137"/>
                    </a:srgbClr>
                  </a:outerShdw>
                </a:effectLst>
                <a:sym typeface="Wingdings" panose="05000000000000000000" pitchFamily="2" charset="2"/>
              </a:rPr>
              <a:t> the project plan.</a:t>
            </a:r>
          </a:p>
          <a:p>
            <a:pPr marL="914400" lvl="2" indent="0" algn="ctr">
              <a:buFont typeface="Wingdings 3" charset="2"/>
              <a:buNone/>
            </a:pPr>
            <a:endParaRPr lang="nl-BE" dirty="0" smtClean="0">
              <a:solidFill>
                <a:schemeClr val="tx1"/>
              </a:solidFill>
              <a:effectLst>
                <a:outerShdw blurRad="38100" dist="38100" dir="2700000" algn="tl">
                  <a:srgbClr val="000000">
                    <a:alpha val="43137"/>
                  </a:srgbClr>
                </a:outerShdw>
              </a:effectLst>
              <a:sym typeface="Wingdings" panose="05000000000000000000" pitchFamily="2" charset="2"/>
            </a:endParaRPr>
          </a:p>
          <a:p>
            <a:pPr marL="914400" lvl="2" indent="0" algn="ctr">
              <a:buFont typeface="Wingdings 3" charset="2"/>
              <a:buNone/>
            </a:pPr>
            <a:endParaRPr lang="nl-BE" dirty="0" smtClean="0">
              <a:solidFill>
                <a:schemeClr val="tx1"/>
              </a:solidFill>
              <a:effectLst>
                <a:outerShdw blurRad="38100" dist="38100" dir="2700000" algn="tl">
                  <a:srgbClr val="000000">
                    <a:alpha val="43137"/>
                  </a:srgbClr>
                </a:outerShdw>
              </a:effectLst>
              <a:sym typeface="Wingdings" panose="05000000000000000000" pitchFamily="2" charset="2"/>
            </a:endParaRPr>
          </a:p>
          <a:p>
            <a:pPr lvl="2" algn="ctr"/>
            <a:endParaRPr lang="nl-BE" dirty="0" smtClean="0">
              <a:solidFill>
                <a:schemeClr val="tx1"/>
              </a:solidFill>
              <a:effectLst>
                <a:outerShdw blurRad="38100" dist="38100" dir="2700000" algn="tl">
                  <a:srgbClr val="000000">
                    <a:alpha val="43137"/>
                  </a:srgbClr>
                </a:outerShdw>
              </a:effectLst>
              <a:sym typeface="Wingdings" panose="05000000000000000000" pitchFamily="2" charset="2"/>
            </a:endParaRPr>
          </a:p>
          <a:p>
            <a:pPr lvl="1" algn="ctr"/>
            <a:endParaRPr lang="nl-BE" dirty="0">
              <a:solidFill>
                <a:schemeClr val="tx1"/>
              </a:solidFill>
              <a:effectLst>
                <a:outerShdw blurRad="38100" dist="38100" dir="2700000" algn="tl">
                  <a:srgbClr val="000000">
                    <a:alpha val="43137"/>
                  </a:srgbClr>
                </a:outerShdw>
              </a:effectLst>
              <a:sym typeface="Wingdings" panose="05000000000000000000" pitchFamily="2" charset="2"/>
            </a:endParaRPr>
          </a:p>
        </p:txBody>
      </p:sp>
    </p:spTree>
    <p:extLst>
      <p:ext uri="{BB962C8B-B14F-4D97-AF65-F5344CB8AC3E}">
        <p14:creationId xmlns:p14="http://schemas.microsoft.com/office/powerpoint/2010/main" val="325988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P_D2_opleveren_Page_08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57351" y="0"/>
            <a:ext cx="8875713" cy="6858000"/>
          </a:xfrm>
          <a:prstGeom prst="rect">
            <a:avLst/>
          </a:prstGeom>
          <a:noFill/>
          <a:ln>
            <a:noFill/>
          </a:ln>
        </p:spPr>
      </p:pic>
      <p:sp>
        <p:nvSpPr>
          <p:cNvPr id="3" name="Rechthoek 2"/>
          <p:cNvSpPr/>
          <p:nvPr/>
        </p:nvSpPr>
        <p:spPr>
          <a:xfrm>
            <a:off x="7320136" y="3933056"/>
            <a:ext cx="230425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3419248" y="4468470"/>
            <a:ext cx="2489784" cy="369332"/>
          </a:xfrm>
          <a:prstGeom prst="rect">
            <a:avLst/>
          </a:prstGeom>
          <a:solidFill>
            <a:schemeClr val="bg1"/>
          </a:solidFill>
        </p:spPr>
        <p:txBody>
          <a:bodyPr wrap="none" rtlCol="0">
            <a:spAutoFit/>
          </a:bodyPr>
          <a:lstStyle/>
          <a:p>
            <a:r>
              <a:rPr lang="fr-BE" dirty="0" smtClean="0"/>
              <a:t>Planning documents</a:t>
            </a:r>
            <a:endParaRPr lang="en-US" dirty="0"/>
          </a:p>
        </p:txBody>
      </p:sp>
    </p:spTree>
    <p:extLst>
      <p:ext uri="{BB962C8B-B14F-4D97-AF65-F5344CB8AC3E}">
        <p14:creationId xmlns:p14="http://schemas.microsoft.com/office/powerpoint/2010/main" val="88632512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7512</TotalTime>
  <Words>2318</Words>
  <Application>Microsoft Office PowerPoint</Application>
  <PresentationFormat>Breedbeeld</PresentationFormat>
  <Paragraphs>411</Paragraphs>
  <Slides>50</Slides>
  <Notes>2</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50</vt:i4>
      </vt:variant>
    </vt:vector>
  </HeadingPairs>
  <TitlesOfParts>
    <vt:vector size="58" baseType="lpstr">
      <vt:lpstr>Aharoni</vt:lpstr>
      <vt:lpstr>Arial</vt:lpstr>
      <vt:lpstr>Berlin Sans FB</vt:lpstr>
      <vt:lpstr>Calibri</vt:lpstr>
      <vt:lpstr>Century Gothic</vt:lpstr>
      <vt:lpstr>Wingdings</vt:lpstr>
      <vt:lpstr>Wingdings 3</vt:lpstr>
      <vt:lpstr>Wisp</vt:lpstr>
      <vt:lpstr>Project management lesson 02 – Leading projects reference: pmi.org – PMBOK 5th edition</vt:lpstr>
      <vt:lpstr>Part 3:   Leading projects</vt:lpstr>
      <vt:lpstr>What did we remember from the last lesson?</vt:lpstr>
      <vt:lpstr>Recap ….</vt:lpstr>
      <vt:lpstr>Project phase 3- ‘the planning’  Important</vt:lpstr>
      <vt:lpstr>Project phase 3- ‘the planning’  Important</vt:lpstr>
      <vt:lpstr>Single phase project (IPECC)</vt:lpstr>
      <vt:lpstr>We NEED always a PLAN!.</vt:lpstr>
      <vt:lpstr>PowerPoint-presentatie</vt:lpstr>
      <vt:lpstr>Project phase 3- ‘the planning’  Important</vt:lpstr>
      <vt:lpstr>Project phase 3- ‘the planning’  Important</vt:lpstr>
      <vt:lpstr>Project phase 3- ‘the planning’  Important</vt:lpstr>
      <vt:lpstr>Project phase 3- ‘the planning’  Important</vt:lpstr>
      <vt:lpstr>PowerPoint-presentatie</vt:lpstr>
      <vt:lpstr>Project phase 3- ‘the planning’  Important</vt:lpstr>
      <vt:lpstr>Project phase 3 - ‘planning’ project-baseline “SCOPE”</vt:lpstr>
      <vt:lpstr>Project phase 3 - ‘planning’ project-baseline “SCOPE”</vt:lpstr>
      <vt:lpstr>PowerPoint-presentatie</vt:lpstr>
      <vt:lpstr>WBS dictionary</vt:lpstr>
      <vt:lpstr>PowerPoint-presentatie</vt:lpstr>
      <vt:lpstr>Project phase 3- ‘planning’ - project-baseline “TIME”</vt:lpstr>
      <vt:lpstr>precedence diagram-method</vt:lpstr>
      <vt:lpstr>PowerPoint-presentatie</vt:lpstr>
      <vt:lpstr>Project phase 3- ‘planning’ - project-baseline “TIME”</vt:lpstr>
      <vt:lpstr>Project phase 3 - ‘planning’ - project-baseline “cost”</vt:lpstr>
      <vt:lpstr>Project phase 3 - ‘planning’ – risk management</vt:lpstr>
      <vt:lpstr>How do we manage risks?</vt:lpstr>
      <vt:lpstr>PowerPoint-presentatie</vt:lpstr>
      <vt:lpstr>PowerPoint-presentatie</vt:lpstr>
      <vt:lpstr>Project phase 3- ‘planning’ - the project-organization</vt:lpstr>
      <vt:lpstr>Stakeholder</vt:lpstr>
      <vt:lpstr>RACI -  example</vt:lpstr>
      <vt:lpstr>Project phase 3 - ‘planning’ - de project progress</vt:lpstr>
      <vt:lpstr>Project phase 3 - ‘planning’ - the project progress</vt:lpstr>
      <vt:lpstr>Project phase 3 - ‘planning’ – Most used EV </vt:lpstr>
      <vt:lpstr>PowerPoint-presentatie</vt:lpstr>
      <vt:lpstr>Project phase 4 - ‘the design’</vt:lpstr>
      <vt:lpstr>Project phase 4 - ‘the design’</vt:lpstr>
      <vt:lpstr>Project phase 4 - ‘design’</vt:lpstr>
      <vt:lpstr>Project phase 5 - ‘implementation’</vt:lpstr>
      <vt:lpstr>Project phase 6 - Testing (=controls)</vt:lpstr>
      <vt:lpstr>Project phase 6 - Testing (=controls)</vt:lpstr>
      <vt:lpstr>Project phase 6 - Testing (=controls)</vt:lpstr>
      <vt:lpstr>Project phase 6 - Testing (=controls)</vt:lpstr>
      <vt:lpstr>Project – testing strategy ….</vt:lpstr>
      <vt:lpstr>PowerPoint-presentatie</vt:lpstr>
      <vt:lpstr>Project phase 7- ‘turnover’ – project closure</vt:lpstr>
      <vt:lpstr>Project phase 7 – the turnover  transition</vt:lpstr>
      <vt:lpstr>Project phase 7 – the turnover  transition</vt:lpstr>
      <vt:lpstr>Project management les 02 – het leiden van projecten</vt:lpstr>
    </vt:vector>
  </TitlesOfParts>
  <Company>Sogeti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01 – IT Governance</dc:title>
  <dc:creator>Dekoning, Guy</dc:creator>
  <cp:lastModifiedBy>Marc Asselberg</cp:lastModifiedBy>
  <cp:revision>325</cp:revision>
  <dcterms:created xsi:type="dcterms:W3CDTF">2016-02-07T10:19:34Z</dcterms:created>
  <dcterms:modified xsi:type="dcterms:W3CDTF">2017-04-04T20:14:28Z</dcterms:modified>
</cp:coreProperties>
</file>